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7" r:id="rId2"/>
    <p:sldId id="261" r:id="rId3"/>
    <p:sldId id="265" r:id="rId4"/>
    <p:sldId id="268" r:id="rId5"/>
    <p:sldId id="288" r:id="rId6"/>
    <p:sldId id="289" r:id="rId7"/>
    <p:sldId id="297" r:id="rId8"/>
    <p:sldId id="290" r:id="rId9"/>
    <p:sldId id="291" r:id="rId10"/>
    <p:sldId id="298" r:id="rId11"/>
    <p:sldId id="292" r:id="rId12"/>
    <p:sldId id="293" r:id="rId13"/>
    <p:sldId id="299" r:id="rId14"/>
    <p:sldId id="294" r:id="rId15"/>
    <p:sldId id="295" r:id="rId16"/>
    <p:sldId id="296" r:id="rId17"/>
    <p:sldId id="300" r:id="rId18"/>
    <p:sldId id="306" r:id="rId19"/>
    <p:sldId id="301" r:id="rId20"/>
    <p:sldId id="302" r:id="rId21"/>
    <p:sldId id="303" r:id="rId22"/>
    <p:sldId id="308" r:id="rId23"/>
    <p:sldId id="307" r:id="rId24"/>
    <p:sldId id="309" r:id="rId25"/>
    <p:sldId id="304" r:id="rId26"/>
    <p:sldId id="305" r:id="rId27"/>
    <p:sldId id="269" r:id="rId28"/>
    <p:sldId id="310" r:id="rId29"/>
    <p:sldId id="314" r:id="rId30"/>
    <p:sldId id="311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8" userDrawn="1">
          <p15:clr>
            <a:srgbClr val="A4A3A4"/>
          </p15:clr>
        </p15:guide>
        <p15:guide id="4" pos="7122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277" userDrawn="1">
          <p15:clr>
            <a:srgbClr val="A4A3A4"/>
          </p15:clr>
        </p15:guide>
        <p15:guide id="7" orient="horz" pos="8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90"/>
    <a:srgbClr val="FFD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4711"/>
  </p:normalViewPr>
  <p:slideViewPr>
    <p:cSldViewPr snapToGrid="0" snapToObjects="1" showGuides="1">
      <p:cViewPr varScale="1">
        <p:scale>
          <a:sx n="80" d="100"/>
          <a:sy n="80" d="100"/>
        </p:scale>
        <p:origin x="648" y="67"/>
      </p:cViewPr>
      <p:guideLst>
        <p:guide orient="horz" pos="2160"/>
        <p:guide pos="3840"/>
        <p:guide pos="558"/>
        <p:guide pos="7122"/>
        <p:guide orient="horz" pos="4020"/>
        <p:guide orient="horz" pos="277"/>
        <p:guide orient="horz" pos="8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D88E-BAE5-0541-9BFB-6F5AEB4D3137}" type="datetimeFigureOut">
              <a:rPr kumimoji="1" lang="zh-CN" altLang="en-US" smtClean="0"/>
              <a:t>2025/12/15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29EE6-FA60-6347-BBD2-1B741790BB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55929" y="435315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汇报人：陈一珘</a:t>
            </a:r>
          </a:p>
        </p:txBody>
      </p:sp>
      <p:sp>
        <p:nvSpPr>
          <p:cNvPr id="13" name="矩形 12"/>
          <p:cNvSpPr/>
          <p:nvPr/>
        </p:nvSpPr>
        <p:spPr>
          <a:xfrm>
            <a:off x="119092" y="2192220"/>
            <a:ext cx="104182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 hangingPunct="0"/>
            <a:r>
              <a:rPr kumimoji="1" lang="zh-CN" altLang="en-US" sz="5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计算机科学使用的数理逻辑</a:t>
            </a:r>
            <a:r>
              <a:rPr kumimoji="1" lang="en-US" altLang="zh-CN" sz="5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——</a:t>
            </a:r>
          </a:p>
          <a:p>
            <a:pPr algn="just" hangingPunct="0"/>
            <a:r>
              <a:rPr kumimoji="1" lang="en-US" altLang="zh-CN" sz="5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		cvc5</a:t>
            </a:r>
            <a:endParaRPr kumimoji="1" lang="zh-CN" altLang="en-US" sz="5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 Heavy" panose="02020400000000000000" pitchFamily="18" charset="-128"/>
              <a:ea typeface="Source Han Serif SC Heavy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887592" y="1364067"/>
            <a:ext cx="3756578" cy="721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3466-CC06-8EF0-0BE4-584A1CB7E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379042-4730-1137-1348-4744593A3EB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6DC14100-AF67-6FE3-3DCA-7BACC03A4BB5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73DA507-AF27-97A1-220E-E50D860FF082}"/>
              </a:ext>
            </a:extLst>
          </p:cNvPr>
          <p:cNvSpPr txBox="1"/>
          <p:nvPr/>
        </p:nvSpPr>
        <p:spPr>
          <a:xfrm>
            <a:off x="959277" y="240347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DPLL(T)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算法详解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5183C81-970D-6600-63D8-9BF50A22307E}"/>
              </a:ext>
            </a:extLst>
          </p:cNvPr>
          <p:cNvSpPr txBox="1"/>
          <p:nvPr/>
        </p:nvSpPr>
        <p:spPr>
          <a:xfrm>
            <a:off x="754856" y="110053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-apple-system"/>
              </a:rPr>
              <a:t>cvc5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-apple-system"/>
              </a:rPr>
              <a:t>中的关键技术实现</a:t>
            </a:r>
            <a:endParaRPr lang="zh-CN" altLang="en-US" sz="2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8F06ED4-7AD8-7509-2A47-08A978B6DCFD}"/>
              </a:ext>
            </a:extLst>
          </p:cNvPr>
          <p:cNvSpPr txBox="1"/>
          <p:nvPr/>
        </p:nvSpPr>
        <p:spPr>
          <a:xfrm>
            <a:off x="742950" y="1874143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750"/>
              </a:spcBef>
              <a:spcAft>
                <a:spcPts val="750"/>
              </a:spcAft>
            </a:pPr>
            <a:r>
              <a:rPr lang="zh-CN" altLang="en-US" b="1" dirty="0">
                <a:solidFill>
                  <a:srgbClr val="FF0000"/>
                </a:solidFill>
                <a:effectLst/>
                <a:latin typeface="inherit"/>
              </a:rPr>
              <a:t>布尔抽象技术</a:t>
            </a:r>
            <a:endParaRPr lang="en-US" altLang="zh-CN" b="1" dirty="0">
              <a:solidFill>
                <a:srgbClr val="FF0000"/>
              </a:solidFill>
              <a:effectLst/>
              <a:latin typeface="inherit"/>
            </a:endParaRPr>
          </a:p>
          <a:p>
            <a:pPr algn="l" fontAlgn="base">
              <a:spcBef>
                <a:spcPts val="75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•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将一阶公式转换为命题公式</a:t>
            </a:r>
          </a:p>
          <a:p>
            <a:pPr algn="l" fontAlgn="base">
              <a:spcBef>
                <a:spcPts val="75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•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保留理论原子与布尔变量映射</a:t>
            </a:r>
          </a:p>
          <a:p>
            <a:pPr algn="l" fontAlgn="base">
              <a:spcBef>
                <a:spcPts val="750"/>
              </a:spcBef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•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支持增量抽象和优化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8AE7F75-C37D-8B39-681A-5A084FD86685}"/>
              </a:ext>
            </a:extLst>
          </p:cNvPr>
          <p:cNvSpPr txBox="1"/>
          <p:nvPr/>
        </p:nvSpPr>
        <p:spPr>
          <a:xfrm>
            <a:off x="6096000" y="18774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理论求解器接口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25DA9C6-7DE9-917C-2185-63FF41DFF6A7}"/>
              </a:ext>
            </a:extLst>
          </p:cNvPr>
          <p:cNvSpPr txBox="1"/>
          <p:nvPr/>
        </p:nvSpPr>
        <p:spPr>
          <a:xfrm>
            <a:off x="6096000" y="2666158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class TheorySolver:</a:t>
            </a:r>
          </a:p>
          <a:p>
            <a:r>
              <a:rPr lang="zh-CN" altLang="en-US" dirty="0"/>
              <a:t>    def check(self, constraints):</a:t>
            </a:r>
          </a:p>
          <a:p>
            <a:r>
              <a:rPr lang="zh-CN" altLang="en-US" dirty="0"/>
              <a:t>        # 检查理论约束一致性</a:t>
            </a:r>
          </a:p>
          <a:p>
            <a:r>
              <a:rPr lang="zh-CN" altLang="en-US" dirty="0"/>
              <a:t>        pass</a:t>
            </a:r>
          </a:p>
          <a:p>
            <a:endParaRPr lang="zh-CN" altLang="en-US" dirty="0"/>
          </a:p>
          <a:p>
            <a:r>
              <a:rPr lang="zh-CN" altLang="en-US" dirty="0"/>
              <a:t>    def explain(self, conflict):</a:t>
            </a:r>
          </a:p>
          <a:p>
            <a:r>
              <a:rPr lang="zh-CN" altLang="en-US" dirty="0"/>
              <a:t>        # 解释理论冲突</a:t>
            </a:r>
          </a:p>
          <a:p>
            <a:r>
              <a:rPr lang="zh-CN" altLang="en-US" dirty="0"/>
              <a:t>        pass</a:t>
            </a:r>
          </a:p>
          <a:p>
            <a:endParaRPr lang="zh-CN" altLang="en-US" dirty="0"/>
          </a:p>
          <a:p>
            <a:r>
              <a:rPr lang="zh-CN" altLang="en-US" dirty="0"/>
              <a:t>    def propagate(self):</a:t>
            </a:r>
          </a:p>
          <a:p>
            <a:r>
              <a:rPr lang="zh-CN" altLang="en-US" dirty="0"/>
              <a:t>        # 理论传播等价信息</a:t>
            </a:r>
          </a:p>
          <a:p>
            <a:r>
              <a:rPr lang="zh-CN" altLang="en-US" dirty="0"/>
              <a:t>        pass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935AD71-19EE-968F-D7C8-92D0612E0F1D}"/>
              </a:ext>
            </a:extLst>
          </p:cNvPr>
          <p:cNvSpPr txBox="1"/>
          <p:nvPr/>
        </p:nvSpPr>
        <p:spPr>
          <a:xfrm>
            <a:off x="731044" y="4118511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冲突驱动子句学习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D3E0AA2-FDB6-407F-C919-DC627F3A7BB7}"/>
              </a:ext>
            </a:extLst>
          </p:cNvPr>
          <p:cNvSpPr txBox="1"/>
          <p:nvPr/>
        </p:nvSpPr>
        <p:spPr>
          <a:xfrm>
            <a:off x="719138" y="4694843"/>
            <a:ext cx="6119812" cy="133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基于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1UIP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（唯一隐含点）学习</a:t>
            </a:r>
          </a:p>
          <a:p>
            <a:pPr algn="l" fontAlgn="base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子句衰减机制</a:t>
            </a:r>
          </a:p>
          <a:p>
            <a:pPr algn="l" fontAlgn="base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重启策略优化</a:t>
            </a:r>
          </a:p>
        </p:txBody>
      </p:sp>
    </p:spTree>
    <p:extLst>
      <p:ext uri="{BB962C8B-B14F-4D97-AF65-F5344CB8AC3E}">
        <p14:creationId xmlns:p14="http://schemas.microsoft.com/office/powerpoint/2010/main" val="129722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0709A-8638-A858-DCB5-811BD1B8A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9A2CD9-C55E-77D6-4637-11C339CCE912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A4A81EC0-670A-0C32-6E8B-E07C36B760A5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31D4D44-D724-26B5-AA2A-2C0498AC35F3}"/>
              </a:ext>
            </a:extLst>
          </p:cNvPr>
          <p:cNvSpPr txBox="1"/>
          <p:nvPr/>
        </p:nvSpPr>
        <p:spPr>
          <a:xfrm>
            <a:off x="959277" y="24034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理论组合机制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BBC7F2-90EE-2700-57FC-4C59E856493B}"/>
              </a:ext>
            </a:extLst>
          </p:cNvPr>
          <p:cNvSpPr txBox="1"/>
          <p:nvPr/>
        </p:nvSpPr>
        <p:spPr>
          <a:xfrm>
            <a:off x="895494" y="1220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-apple-system"/>
              </a:rPr>
              <a:t>Nelson-Oppen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组合方法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8638A4-B4C7-9E45-8659-2D4A481A155E}"/>
              </a:ext>
            </a:extLst>
          </p:cNvPr>
          <p:cNvSpPr txBox="1"/>
          <p:nvPr/>
        </p:nvSpPr>
        <p:spPr>
          <a:xfrm>
            <a:off x="895494" y="20598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理论组合三要素：</a:t>
            </a:r>
          </a:p>
          <a:p>
            <a:r>
              <a:rPr lang="zh-CN" altLang="en-US" dirty="0"/>
              <a:t>1. 理论独立性：各理论求解器独立</a:t>
            </a:r>
          </a:p>
          <a:p>
            <a:r>
              <a:rPr lang="zh-CN" altLang="en-US" dirty="0"/>
              <a:t>2. 等价传播：交换等价关系信息</a:t>
            </a:r>
          </a:p>
          <a:p>
            <a:r>
              <a:rPr lang="zh-CN" altLang="en-US" dirty="0"/>
              <a:t>3. 安排机制：协调理论求解器调用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889037-8BD3-D779-809E-25D3156352FA}"/>
              </a:ext>
            </a:extLst>
          </p:cNvPr>
          <p:cNvSpPr txBox="1"/>
          <p:nvPr/>
        </p:nvSpPr>
        <p:spPr>
          <a:xfrm>
            <a:off x="5530600" y="6404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-apple-system"/>
              </a:rPr>
              <a:t>cvc5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中的理论组合实现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2B7DE2-5BEA-8FEF-F2F5-43A1178DD66A}"/>
              </a:ext>
            </a:extLst>
          </p:cNvPr>
          <p:cNvSpPr txBox="1"/>
          <p:nvPr/>
        </p:nvSpPr>
        <p:spPr>
          <a:xfrm>
            <a:off x="5438775" y="1152853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# 理论组合器工作流程</a:t>
            </a:r>
          </a:p>
          <a:p>
            <a:r>
              <a:rPr lang="zh-CN" altLang="en-US" dirty="0"/>
              <a:t>class TheoryCombiner:</a:t>
            </a:r>
          </a:p>
          <a:p>
            <a:r>
              <a:rPr lang="zh-CN" altLang="en-US" dirty="0"/>
              <a:t>    def combine(self, theories, constraints):</a:t>
            </a:r>
          </a:p>
          <a:p>
            <a:r>
              <a:rPr lang="zh-CN" altLang="en-US" dirty="0"/>
              <a:t>        # 1. 分离约束</a:t>
            </a:r>
          </a:p>
          <a:p>
            <a:r>
              <a:rPr lang="zh-CN" altLang="en-US" dirty="0"/>
              <a:t>        separated = self.separate_constraints(constraints)</a:t>
            </a:r>
          </a:p>
          <a:p>
            <a:r>
              <a:rPr lang="zh-CN" altLang="en-US" dirty="0"/>
              <a:t>        </a:t>
            </a:r>
          </a:p>
          <a:p>
            <a:r>
              <a:rPr lang="zh-CN" altLang="en-US" dirty="0"/>
              <a:t>        # 2. 各理论独立求解</a:t>
            </a:r>
          </a:p>
          <a:p>
            <a:r>
              <a:rPr lang="zh-CN" altLang="en-US" dirty="0"/>
              <a:t>        for theory_name, theory_constraints in separated.items():</a:t>
            </a:r>
          </a:p>
          <a:p>
            <a:r>
              <a:rPr lang="zh-CN" altLang="en-US" dirty="0"/>
              <a:t>            theory = theories[theory_name]</a:t>
            </a:r>
          </a:p>
          <a:p>
            <a:r>
              <a:rPr lang="zh-CN" altLang="en-US" dirty="0"/>
              <a:t>            if not theory.check(theory_constraints):</a:t>
            </a:r>
          </a:p>
          <a:p>
            <a:r>
              <a:rPr lang="zh-CN" altLang="en-US" dirty="0"/>
              <a:t>                return False, theory_name</a:t>
            </a:r>
          </a:p>
          <a:p>
            <a:r>
              <a:rPr lang="zh-CN" altLang="en-US" dirty="0"/>
              <a:t>        </a:t>
            </a:r>
          </a:p>
          <a:p>
            <a:r>
              <a:rPr lang="zh-CN" altLang="en-US" dirty="0"/>
              <a:t>        # 3. 等价性传播</a:t>
            </a:r>
          </a:p>
          <a:p>
            <a:r>
              <a:rPr lang="zh-CN" altLang="en-US" dirty="0"/>
              <a:t>        equalities = self.exchange_equalities(theories)</a:t>
            </a:r>
          </a:p>
          <a:p>
            <a:r>
              <a:rPr lang="zh-CN" altLang="en-US" dirty="0"/>
              <a:t>        </a:t>
            </a:r>
          </a:p>
          <a:p>
            <a:r>
              <a:rPr lang="zh-CN" altLang="en-US" dirty="0"/>
              <a:t>        # 4. 全局一致性检查</a:t>
            </a:r>
          </a:p>
          <a:p>
            <a:r>
              <a:rPr lang="zh-CN" altLang="en-US" dirty="0"/>
              <a:t>        return self.check_global_consistency(theories, equalities)</a:t>
            </a:r>
          </a:p>
        </p:txBody>
      </p:sp>
    </p:spTree>
    <p:extLst>
      <p:ext uri="{BB962C8B-B14F-4D97-AF65-F5344CB8AC3E}">
        <p14:creationId xmlns:p14="http://schemas.microsoft.com/office/powerpoint/2010/main" val="163110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0FA53-1763-D3CE-721D-83CE946D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C84495-A2FE-9EE7-2294-CAACF3D91705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C7BB92A8-B494-FF19-D833-48D5480601D8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6EE4EAE-BD7A-83AC-7A62-47A068A39A97}"/>
              </a:ext>
            </a:extLst>
          </p:cNvPr>
          <p:cNvSpPr txBox="1"/>
          <p:nvPr/>
        </p:nvSpPr>
        <p:spPr>
          <a:xfrm>
            <a:off x="959277" y="24034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关键优化技术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205FED-E3C0-E7DB-CEA3-7A2AA501816F}"/>
              </a:ext>
            </a:extLst>
          </p:cNvPr>
          <p:cNvSpPr txBox="1"/>
          <p:nvPr/>
        </p:nvSpPr>
        <p:spPr>
          <a:xfrm>
            <a:off x="771525" y="1224915"/>
            <a:ext cx="5015841" cy="250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b="1" dirty="0">
                <a:solidFill>
                  <a:srgbClr val="FF0000"/>
                </a:solidFill>
                <a:effectLst/>
                <a:latin typeface="inherit"/>
              </a:rPr>
              <a:t>启发式搜索策略</a:t>
            </a:r>
            <a:endParaRPr lang="en-US" altLang="zh-CN" b="1" dirty="0">
              <a:solidFill>
                <a:srgbClr val="FF0000"/>
              </a:solidFill>
              <a:effectLst/>
              <a:latin typeface="inherit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•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变量选择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VSIDS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（变量状态独立衰减和）</a:t>
            </a: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•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值选择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：基于频率的启发式</a:t>
            </a: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•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重启策略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：基于冲突数的几何重启</a:t>
            </a:r>
          </a:p>
          <a:p>
            <a:pPr algn="l" fontAlgn="base">
              <a:spcBef>
                <a:spcPts val="1200"/>
              </a:spcBef>
              <a:spcAft>
                <a:spcPts val="12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•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预处理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：子句消除、变量替换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F82458-8969-2790-B370-EACD2D1E061B}"/>
              </a:ext>
            </a:extLst>
          </p:cNvPr>
          <p:cNvSpPr txBox="1"/>
          <p:nvPr/>
        </p:nvSpPr>
        <p:spPr>
          <a:xfrm>
            <a:off x="6553200" y="12497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内存管理与性能优化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D6FF18-21AF-3FAC-1B73-94F05E5C5F6A}"/>
              </a:ext>
            </a:extLst>
          </p:cNvPr>
          <p:cNvSpPr txBox="1"/>
          <p:nvPr/>
        </p:nvSpPr>
        <p:spPr>
          <a:xfrm>
            <a:off x="6553200" y="2049066"/>
            <a:ext cx="6324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class MemoryManager:</a:t>
            </a:r>
          </a:p>
          <a:p>
            <a:r>
              <a:rPr lang="zh-CN" altLang="en-US" dirty="0"/>
              <a:t>    def __init__(self):</a:t>
            </a:r>
          </a:p>
          <a:p>
            <a:r>
              <a:rPr lang="zh-CN" altLang="en-US" dirty="0"/>
              <a:t>        self.term_pool = TermPool()      # 项池</a:t>
            </a:r>
          </a:p>
          <a:p>
            <a:r>
              <a:rPr lang="zh-CN" altLang="en-US" dirty="0"/>
              <a:t>        self.sort_pool = SortPool()      # 类型池</a:t>
            </a:r>
          </a:p>
          <a:p>
            <a:r>
              <a:rPr lang="zh-CN" altLang="en-US" dirty="0"/>
              <a:t>        self.cache = LRUCache()         # 缓存管理</a:t>
            </a:r>
          </a:p>
          <a:p>
            <a:r>
              <a:rPr lang="zh-CN" altLang="en-US" dirty="0"/>
              <a:t>    </a:t>
            </a:r>
          </a:p>
          <a:p>
            <a:r>
              <a:rPr lang="zh-CN" altLang="en-US" dirty="0"/>
              <a:t>    def optimize(self):</a:t>
            </a:r>
          </a:p>
          <a:p>
            <a:r>
              <a:rPr lang="zh-CN" altLang="en-US" dirty="0"/>
              <a:t>        # 垃圾回收</a:t>
            </a:r>
          </a:p>
          <a:p>
            <a:r>
              <a:rPr lang="zh-CN" altLang="en-US" dirty="0"/>
              <a:t>        self.gc.collect()</a:t>
            </a:r>
          </a:p>
          <a:p>
            <a:r>
              <a:rPr lang="zh-CN" altLang="en-US" dirty="0"/>
              <a:t>        # 内存压缩</a:t>
            </a:r>
          </a:p>
          <a:p>
            <a:r>
              <a:rPr lang="zh-CN" altLang="en-US" dirty="0"/>
              <a:t>        self.compress_memory()</a:t>
            </a:r>
          </a:p>
          <a:p>
            <a:r>
              <a:rPr lang="zh-CN" altLang="en-US" dirty="0"/>
              <a:t>        # 缓存预热</a:t>
            </a:r>
          </a:p>
          <a:p>
            <a:r>
              <a:rPr lang="zh-CN" altLang="en-US" dirty="0"/>
              <a:t>        self.warmup_cache()</a:t>
            </a:r>
          </a:p>
        </p:txBody>
      </p:sp>
    </p:spTree>
    <p:extLst>
      <p:ext uri="{BB962C8B-B14F-4D97-AF65-F5344CB8AC3E}">
        <p14:creationId xmlns:p14="http://schemas.microsoft.com/office/powerpoint/2010/main" val="276427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3B3FF-5358-F821-9B92-6CB3639C3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65561F91-A736-D282-AED9-79F3CB980C81}"/>
              </a:ext>
            </a:extLst>
          </p:cNvPr>
          <p:cNvSpPr txBox="1"/>
          <p:nvPr/>
        </p:nvSpPr>
        <p:spPr>
          <a:xfrm>
            <a:off x="7291623" y="1407341"/>
            <a:ext cx="298350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9900" spc="300" dirty="0">
                <a:gradFill>
                  <a:gsLst>
                    <a:gs pos="0">
                      <a:srgbClr val="002060">
                        <a:alpha val="83823"/>
                      </a:srgbClr>
                    </a:gs>
                    <a:gs pos="80000">
                      <a:srgbClr val="002060">
                        <a:alpha val="0"/>
                      </a:srgbClr>
                    </a:gs>
                    <a:gs pos="57000">
                      <a:srgbClr val="002060">
                        <a:alpha val="6300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kumimoji="1" lang="zh-CN" altLang="en-US" sz="19900" spc="300" dirty="0">
              <a:gradFill>
                <a:gsLst>
                  <a:gs pos="0">
                    <a:srgbClr val="002060">
                      <a:alpha val="83823"/>
                    </a:srgbClr>
                  </a:gs>
                  <a:gs pos="80000">
                    <a:srgbClr val="002060">
                      <a:alpha val="0"/>
                    </a:srgbClr>
                  </a:gs>
                  <a:gs pos="57000">
                    <a:srgbClr val="002060">
                      <a:alpha val="6300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40F07A-C3A4-EA6B-F1F7-D139FAFB4A9D}"/>
              </a:ext>
            </a:extLst>
          </p:cNvPr>
          <p:cNvSpPr txBox="1"/>
          <p:nvPr/>
        </p:nvSpPr>
        <p:spPr>
          <a:xfrm>
            <a:off x="5397963" y="3933190"/>
            <a:ext cx="6770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API</a:t>
            </a:r>
            <a:r>
              <a:rPr kumimoji="1"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使用方法详解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4FCE022-2CBD-891F-922E-DD586F854E79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094623" y="2225240"/>
            <a:ext cx="2407520" cy="240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3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A33A-E657-4670-BA44-2B4ADD8DF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9FED62B-3663-C252-3B2E-014CF719E40C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E793E476-086C-5378-2614-639B15397613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1254AC2-0FC8-2A83-85E6-E85FC2369D18}"/>
              </a:ext>
            </a:extLst>
          </p:cNvPr>
          <p:cNvSpPr txBox="1"/>
          <p:nvPr/>
        </p:nvSpPr>
        <p:spPr>
          <a:xfrm>
            <a:off x="959277" y="240347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架构与核心类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F958C3-7FBD-2BEF-89F9-6DFC67C07CF7}"/>
              </a:ext>
            </a:extLst>
          </p:cNvPr>
          <p:cNvSpPr txBox="1"/>
          <p:nvPr/>
        </p:nvSpPr>
        <p:spPr>
          <a:xfrm>
            <a:off x="1367591" y="823012"/>
            <a:ext cx="4320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-apple-system"/>
              </a:rPr>
              <a:t>cvc5 Python API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类层次结构</a:t>
            </a:r>
            <a:endParaRPr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6DF84E2-A050-B651-87F4-272D00AC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77" y="1280907"/>
            <a:ext cx="5268913" cy="486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815F69F0-4D7F-B175-3947-C528EBDB8E17}"/>
              </a:ext>
            </a:extLst>
          </p:cNvPr>
          <p:cNvSpPr txBox="1"/>
          <p:nvPr/>
        </p:nvSpPr>
        <p:spPr>
          <a:xfrm>
            <a:off x="6267450" y="823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关键枚举类型：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-apple-system"/>
              </a:rPr>
              <a:t>Kind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AD1FA25-79D1-9304-B644-5D1F2F52AB42}"/>
              </a:ext>
            </a:extLst>
          </p:cNvPr>
          <p:cNvSpPr txBox="1"/>
          <p:nvPr/>
        </p:nvSpPr>
        <p:spPr>
          <a:xfrm>
            <a:off x="6267450" y="1542187"/>
            <a:ext cx="61817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主要Kind常量分类</a:t>
            </a:r>
            <a:r>
              <a:rPr lang="en-US" altLang="zh-CN" dirty="0"/>
              <a:t>:</a:t>
            </a:r>
            <a:endParaRPr lang="zh-CN" altLang="en-US" dirty="0"/>
          </a:p>
          <a:p>
            <a:r>
              <a:rPr lang="zh-CN" altLang="en-US" dirty="0"/>
              <a:t>逻辑运算: AND, OR, NOT, IMPLIES, XOR, EQUAL</a:t>
            </a:r>
          </a:p>
          <a:p>
            <a:r>
              <a:rPr lang="zh-CN" altLang="en-US" dirty="0"/>
              <a:t>算术运算: ADD, SUB, MULT, DIV, MOD, LT, GT, LEQ, GEQ</a:t>
            </a:r>
          </a:p>
          <a:p>
            <a:r>
              <a:rPr lang="zh-CN" altLang="en-US" dirty="0"/>
              <a:t>位向量运算: BITVECTOR_ADD, BITVECTOR_MULT</a:t>
            </a:r>
          </a:p>
          <a:p>
            <a:r>
              <a:rPr lang="zh-CN" altLang="en-US" dirty="0"/>
              <a:t>字符串运算: STRING_CONCAT, STRING_LENGTH</a:t>
            </a:r>
          </a:p>
          <a:p>
            <a:r>
              <a:rPr lang="zh-CN" altLang="en-US" dirty="0"/>
              <a:t>理论特定: INTS_MODULUS, STRING_SUBSTR</a:t>
            </a:r>
          </a:p>
        </p:txBody>
      </p:sp>
    </p:spTree>
    <p:extLst>
      <p:ext uri="{BB962C8B-B14F-4D97-AF65-F5344CB8AC3E}">
        <p14:creationId xmlns:p14="http://schemas.microsoft.com/office/powerpoint/2010/main" val="42533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BD5F8-0C35-D3E7-FFF7-178E6BE35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5FF1C0-5E3F-52C5-5485-B5394E7DC770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C047714A-267E-8459-C0F9-CB6572ED3E35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C895FF9-61C2-20BA-3488-9018B8FA35F9}"/>
              </a:ext>
            </a:extLst>
          </p:cNvPr>
          <p:cNvSpPr txBox="1"/>
          <p:nvPr/>
        </p:nvSpPr>
        <p:spPr>
          <a:xfrm>
            <a:off x="959277" y="24034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基本使用模式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F12DAE-F404-5C29-6E83-FA68A88EEE6C}"/>
              </a:ext>
            </a:extLst>
          </p:cNvPr>
          <p:cNvSpPr txBox="1"/>
          <p:nvPr/>
        </p:nvSpPr>
        <p:spPr>
          <a:xfrm>
            <a:off x="959277" y="8659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标准工作流程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042CD7-5B95-0A9E-C8A0-E28E552BEBAF}"/>
              </a:ext>
            </a:extLst>
          </p:cNvPr>
          <p:cNvSpPr txBox="1"/>
          <p:nvPr/>
        </p:nvSpPr>
        <p:spPr>
          <a:xfrm>
            <a:off x="901450" y="1783314"/>
            <a:ext cx="60960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1. 导入和初始化</a:t>
            </a:r>
          </a:p>
          <a:p>
            <a:r>
              <a:rPr lang="zh-CN" altLang="en-US" sz="1600" dirty="0"/>
              <a:t>import cvc5</a:t>
            </a:r>
          </a:p>
          <a:p>
            <a:r>
              <a:rPr lang="zh-CN" altLang="en-US" sz="1600" dirty="0"/>
              <a:t>from cvc5 import Kind</a:t>
            </a:r>
          </a:p>
          <a:p>
            <a:endParaRPr lang="zh-CN" altLang="en-US" sz="1600" dirty="0"/>
          </a:p>
          <a:p>
            <a:r>
              <a:rPr lang="zh-CN" altLang="en-US" sz="1600" dirty="0"/>
              <a:t>2. 创建求解器并配置</a:t>
            </a:r>
          </a:p>
          <a:p>
            <a:r>
              <a:rPr lang="zh-CN" altLang="en-US" sz="1600" dirty="0"/>
              <a:t>solver = cvc5.Solver()</a:t>
            </a:r>
          </a:p>
          <a:p>
            <a:r>
              <a:rPr lang="zh-CN" altLang="en-US" sz="1600" dirty="0"/>
              <a:t>solver.setOption("produce-models", "true")</a:t>
            </a:r>
          </a:p>
          <a:p>
            <a:r>
              <a:rPr lang="zh-CN" altLang="en-US" sz="1600" dirty="0"/>
              <a:t>solver.setLogic("QF_LIA")  # 量词自由的线性整数算术</a:t>
            </a:r>
          </a:p>
          <a:p>
            <a:endParaRPr lang="zh-CN" altLang="en-US" sz="1600" dirty="0"/>
          </a:p>
          <a:p>
            <a:r>
              <a:rPr lang="zh-CN" altLang="en-US" sz="1600" dirty="0"/>
              <a:t>3. 创建变量和表达式</a:t>
            </a:r>
          </a:p>
          <a:p>
            <a:r>
              <a:rPr lang="zh-CN" altLang="en-US" sz="1600" dirty="0"/>
              <a:t>int_sort = solver.getIntegerSort()</a:t>
            </a:r>
          </a:p>
          <a:p>
            <a:r>
              <a:rPr lang="zh-CN" altLang="en-US" sz="1600" dirty="0"/>
              <a:t>x = solver.mkConst(int_sort, "x")</a:t>
            </a:r>
          </a:p>
          <a:p>
            <a:r>
              <a:rPr lang="zh-CN" altLang="en-US" sz="1600" dirty="0"/>
              <a:t>y = solver.mkConst(int_sort, "y")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6019FC-DA58-864A-BC5F-532B331A3E7C}"/>
              </a:ext>
            </a:extLst>
          </p:cNvPr>
          <p:cNvSpPr txBox="1"/>
          <p:nvPr/>
        </p:nvSpPr>
        <p:spPr>
          <a:xfrm>
            <a:off x="6096000" y="797510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4. 构建约束</a:t>
            </a:r>
          </a:p>
          <a:p>
            <a:r>
              <a:rPr lang="zh-CN" altLang="en-US" sz="1600" dirty="0"/>
              <a:t>constraint1 = solver.mkTerm(Kind.GT, x, solver.mkInteger(0))</a:t>
            </a:r>
          </a:p>
          <a:p>
            <a:r>
              <a:rPr lang="zh-CN" altLang="en-US" sz="1600" dirty="0"/>
              <a:t>constraint2 = solver.mkTerm(Kind.LT, y, solver.mkInteger(10))</a:t>
            </a:r>
          </a:p>
          <a:p>
            <a:r>
              <a:rPr lang="zh-CN" altLang="en-US" sz="1600" dirty="0"/>
              <a:t>constraint3 = solver.mkTerm(Kind.EQUAL, </a:t>
            </a:r>
          </a:p>
          <a:p>
            <a:r>
              <a:rPr lang="zh-CN" altLang="en-US" sz="1600" dirty="0"/>
              <a:t>                           solver.mkTerm(Kind.ADD, x, y),</a:t>
            </a:r>
          </a:p>
          <a:p>
            <a:r>
              <a:rPr lang="zh-CN" altLang="en-US" sz="1600" dirty="0"/>
              <a:t>                           solver.mkInteger(15))</a:t>
            </a:r>
          </a:p>
          <a:p>
            <a:endParaRPr lang="zh-CN" altLang="en-US" sz="1600" dirty="0"/>
          </a:p>
          <a:p>
            <a:r>
              <a:rPr lang="zh-CN" altLang="en-US" sz="1600" dirty="0"/>
              <a:t>5. 添加约束并求解</a:t>
            </a:r>
          </a:p>
          <a:p>
            <a:r>
              <a:rPr lang="zh-CN" altLang="en-US" sz="1600" dirty="0"/>
              <a:t>solver.assertFormula(constraint1)</a:t>
            </a:r>
          </a:p>
          <a:p>
            <a:r>
              <a:rPr lang="zh-CN" altLang="en-US" sz="1600" dirty="0"/>
              <a:t>solver.assertFormula(constraint2)</a:t>
            </a:r>
          </a:p>
          <a:p>
            <a:r>
              <a:rPr lang="zh-CN" altLang="en-US" sz="1600" dirty="0"/>
              <a:t>solver.assertFormula(constraint3)</a:t>
            </a:r>
          </a:p>
          <a:p>
            <a:endParaRPr lang="zh-CN" altLang="en-US" sz="1600" dirty="0"/>
          </a:p>
          <a:p>
            <a:r>
              <a:rPr lang="zh-CN" altLang="en-US" sz="1600" dirty="0"/>
              <a:t>result = solver.checkSat()</a:t>
            </a:r>
          </a:p>
          <a:p>
            <a:endParaRPr lang="zh-CN" altLang="en-US" sz="1600" dirty="0"/>
          </a:p>
          <a:p>
            <a:r>
              <a:rPr lang="zh-CN" altLang="en-US" sz="1600" dirty="0"/>
              <a:t>6. 处理结果</a:t>
            </a:r>
          </a:p>
          <a:p>
            <a:r>
              <a:rPr lang="zh-CN" altLang="en-US" sz="1600" dirty="0"/>
              <a:t>if result.isSat():</a:t>
            </a:r>
          </a:p>
          <a:p>
            <a:r>
              <a:rPr lang="zh-CN" altLang="en-US" sz="1600" dirty="0"/>
              <a:t>    print(f"解: x={solver.getValue(x)}, y={solver.getValue(y)}")</a:t>
            </a:r>
          </a:p>
          <a:p>
            <a:r>
              <a:rPr lang="zh-CN" altLang="en-US" sz="1600" dirty="0"/>
              <a:t>elif result.isUnsat():</a:t>
            </a:r>
          </a:p>
          <a:p>
            <a:r>
              <a:rPr lang="zh-CN" altLang="en-US" sz="1600" dirty="0"/>
              <a:t>    print("约束不可满足")</a:t>
            </a:r>
          </a:p>
          <a:p>
            <a:r>
              <a:rPr lang="zh-CN" altLang="en-US" sz="1600" dirty="0"/>
              <a:t>else:</a:t>
            </a:r>
          </a:p>
          <a:p>
            <a:r>
              <a:rPr lang="zh-CN" altLang="en-US" sz="1600" dirty="0"/>
              <a:t>    print(f"未知结果: {result.getUnknownExplanation()}")</a:t>
            </a:r>
          </a:p>
        </p:txBody>
      </p:sp>
    </p:spTree>
    <p:extLst>
      <p:ext uri="{BB962C8B-B14F-4D97-AF65-F5344CB8AC3E}">
        <p14:creationId xmlns:p14="http://schemas.microsoft.com/office/powerpoint/2010/main" val="74870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CA41B-67A8-6297-4233-71AE9400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29F0ED-35A6-F113-473E-A5ED1136AB5A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CB018A5D-B41D-73F1-8A86-4C0AD20BA013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480527A-C1E2-7600-77AC-0D5B65AEBA2F}"/>
              </a:ext>
            </a:extLst>
          </p:cNvPr>
          <p:cNvSpPr txBox="1"/>
          <p:nvPr/>
        </p:nvSpPr>
        <p:spPr>
          <a:xfrm>
            <a:off x="959277" y="24034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基本使用模式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B6A1B9D-B808-0A3B-3D8F-9E21D7E94CDF}"/>
              </a:ext>
            </a:extLst>
          </p:cNvPr>
          <p:cNvSpPr txBox="1"/>
          <p:nvPr/>
        </p:nvSpPr>
        <p:spPr>
          <a:xfrm>
            <a:off x="959277" y="10916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高级特性使用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36BD14C-EED9-1707-E36D-4B802F6C6643}"/>
              </a:ext>
            </a:extLst>
          </p:cNvPr>
          <p:cNvSpPr txBox="1"/>
          <p:nvPr/>
        </p:nvSpPr>
        <p:spPr>
          <a:xfrm>
            <a:off x="959277" y="2218850"/>
            <a:ext cx="495574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增量求解示例</a:t>
            </a:r>
          </a:p>
          <a:p>
            <a:r>
              <a:rPr lang="zh-CN" altLang="en-US" dirty="0"/>
              <a:t>solver = cvc5.Solver()</a:t>
            </a:r>
          </a:p>
          <a:p>
            <a:r>
              <a:rPr lang="zh-CN" altLang="en-US" dirty="0"/>
              <a:t>solver.setOption("incremental", "true")</a:t>
            </a:r>
          </a:p>
          <a:p>
            <a:endParaRPr lang="zh-CN" altLang="en-US" dirty="0"/>
          </a:p>
          <a:p>
            <a:r>
              <a:rPr lang="zh-CN" altLang="en-US" dirty="0"/>
              <a:t>x = solver.mkConst(solver.getIntegerSort(), "x")</a:t>
            </a:r>
          </a:p>
          <a:p>
            <a:endParaRPr lang="zh-CN" altLang="en-US" dirty="0"/>
          </a:p>
          <a:p>
            <a:r>
              <a:rPr lang="zh-CN" altLang="en-US" dirty="0"/>
              <a:t>阶段1：添加部分约束</a:t>
            </a:r>
          </a:p>
          <a:p>
            <a:r>
              <a:rPr lang="zh-CN" altLang="en-US" dirty="0"/>
              <a:t>solver.push()</a:t>
            </a:r>
          </a:p>
          <a:p>
            <a:r>
              <a:rPr lang="zh-CN" altLang="en-US" dirty="0"/>
              <a:t>solver.assertFormula(solver.mkTerm(Kind.GT, x, solver.mkInteger(0)))</a:t>
            </a:r>
          </a:p>
          <a:p>
            <a:r>
              <a:rPr lang="zh-CN" altLang="en-US" dirty="0"/>
              <a:t>result1 = solver.checkSat()</a:t>
            </a:r>
          </a:p>
          <a:p>
            <a:r>
              <a:rPr lang="zh-CN" altLang="en-US" dirty="0"/>
              <a:t>print(f"阶段1: {result1}")  # SAT</a:t>
            </a:r>
          </a:p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111AB62-2797-CA34-5303-5B90C892B477}"/>
              </a:ext>
            </a:extLst>
          </p:cNvPr>
          <p:cNvSpPr txBox="1"/>
          <p:nvPr/>
        </p:nvSpPr>
        <p:spPr>
          <a:xfrm>
            <a:off x="6096000" y="1242001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阶段2：添加更多约束</a:t>
            </a:r>
          </a:p>
          <a:p>
            <a:r>
              <a:rPr lang="zh-CN" altLang="en-US" dirty="0"/>
              <a:t>solver.assertFormula(solver.mkTerm(Kind.LT, x, solver.mkInteger(5)))</a:t>
            </a:r>
          </a:p>
          <a:p>
            <a:r>
              <a:rPr lang="zh-CN" altLang="en-US" dirty="0"/>
              <a:t>result2 = solver.checkSat()</a:t>
            </a:r>
          </a:p>
          <a:p>
            <a:r>
              <a:rPr lang="zh-CN" altLang="en-US" dirty="0"/>
              <a:t>print(f"阶段2: {result2}")  # SAT</a:t>
            </a:r>
          </a:p>
          <a:p>
            <a:endParaRPr lang="zh-CN" altLang="en-US" dirty="0"/>
          </a:p>
          <a:p>
            <a:r>
              <a:rPr lang="zh-CN" altLang="en-US" dirty="0"/>
              <a:t>阶段3：添加冲突约束</a:t>
            </a:r>
          </a:p>
          <a:p>
            <a:r>
              <a:rPr lang="zh-CN" altLang="en-US" dirty="0"/>
              <a:t>solver.assertFormula(solver.mkTerm(Kind.GT, x, solver.mkInteger(10)))</a:t>
            </a:r>
          </a:p>
          <a:p>
            <a:r>
              <a:rPr lang="zh-CN" altLang="en-US" dirty="0"/>
              <a:t>result3 = solver.checkSat()</a:t>
            </a:r>
          </a:p>
          <a:p>
            <a:r>
              <a:rPr lang="zh-CN" altLang="en-US" dirty="0"/>
              <a:t>print(f"阶段3: {result3}")  # UNSAT</a:t>
            </a:r>
          </a:p>
          <a:p>
            <a:endParaRPr lang="zh-CN" altLang="en-US" dirty="0"/>
          </a:p>
          <a:p>
            <a:r>
              <a:rPr lang="zh-CN" altLang="en-US" dirty="0"/>
              <a:t>回退到阶段2</a:t>
            </a:r>
          </a:p>
          <a:p>
            <a:r>
              <a:rPr lang="zh-CN" altLang="en-US" dirty="0"/>
              <a:t>solver.pop()</a:t>
            </a:r>
          </a:p>
          <a:p>
            <a:r>
              <a:rPr lang="zh-CN" altLang="en-US" dirty="0"/>
              <a:t>result4 = solver.checkSat()</a:t>
            </a:r>
          </a:p>
          <a:p>
            <a:r>
              <a:rPr lang="zh-CN" altLang="en-US" dirty="0"/>
              <a:t>print(f"回退后: {result4}")  # SAT</a:t>
            </a:r>
          </a:p>
        </p:txBody>
      </p:sp>
    </p:spTree>
    <p:extLst>
      <p:ext uri="{BB962C8B-B14F-4D97-AF65-F5344CB8AC3E}">
        <p14:creationId xmlns:p14="http://schemas.microsoft.com/office/powerpoint/2010/main" val="428541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DF4D8-219D-74CE-9F1F-0D5612122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E4E785-253C-CA67-8FFD-71D41D608531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DF92737E-0265-F747-1542-FC989671ADC2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8DE875C-BC1E-2091-9570-88AA353F4061}"/>
              </a:ext>
            </a:extLst>
          </p:cNvPr>
          <p:cNvSpPr txBox="1"/>
          <p:nvPr/>
        </p:nvSpPr>
        <p:spPr>
          <a:xfrm>
            <a:off x="959277" y="240347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错误处理与调试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CF9E79-CC10-D718-AB2B-67E4EF4FE993}"/>
              </a:ext>
            </a:extLst>
          </p:cNvPr>
          <p:cNvSpPr txBox="1"/>
          <p:nvPr/>
        </p:nvSpPr>
        <p:spPr>
          <a:xfrm>
            <a:off x="723900" y="1167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常见错误类型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7E7A00-6639-6006-B0C9-C595E9608A28}"/>
              </a:ext>
            </a:extLst>
          </p:cNvPr>
          <p:cNvSpPr txBox="1"/>
          <p:nvPr/>
        </p:nvSpPr>
        <p:spPr>
          <a:xfrm>
            <a:off x="723900" y="192756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try:</a:t>
            </a:r>
          </a:p>
          <a:p>
            <a:r>
              <a:rPr lang="zh-CN" altLang="en-US" dirty="0"/>
              <a:t>    #可能出错的代码</a:t>
            </a:r>
          </a:p>
          <a:p>
            <a:r>
              <a:rPr lang="zh-CN" altLang="en-US" dirty="0"/>
              <a:t>    solver.assertFormula(invalid_term)</a:t>
            </a:r>
          </a:p>
          <a:p>
            <a:r>
              <a:rPr lang="zh-CN" altLang="en-US" dirty="0"/>
              <a:t>except cvc5.CVC5ApiException as e:</a:t>
            </a:r>
          </a:p>
          <a:p>
            <a:r>
              <a:rPr lang="zh-CN" altLang="en-US" dirty="0"/>
              <a:t>    print(f"API错误: {e}")</a:t>
            </a:r>
          </a:p>
          <a:p>
            <a:r>
              <a:rPr lang="zh-CN" altLang="en-US" dirty="0"/>
              <a:t>except Exception as e:</a:t>
            </a:r>
          </a:p>
          <a:p>
            <a:r>
              <a:rPr lang="zh-CN" altLang="en-US" dirty="0"/>
              <a:t>    print(f"其他错误: {e}")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9242B7-D8DC-C90E-B77F-AB436B1D1F86}"/>
              </a:ext>
            </a:extLst>
          </p:cNvPr>
          <p:cNvSpPr txBox="1"/>
          <p:nvPr/>
        </p:nvSpPr>
        <p:spPr>
          <a:xfrm>
            <a:off x="6096000" y="1167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调试技巧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C12255-4205-E6EC-4920-05EBAB13139D}"/>
              </a:ext>
            </a:extLst>
          </p:cNvPr>
          <p:cNvSpPr txBox="1"/>
          <p:nvPr/>
        </p:nvSpPr>
        <p:spPr>
          <a:xfrm>
            <a:off x="5848350" y="1714143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1. 启用详细输出</a:t>
            </a:r>
          </a:p>
          <a:p>
            <a:r>
              <a:rPr lang="zh-CN" altLang="en-US" dirty="0"/>
              <a:t>solver.setOption("verbosity", "2")</a:t>
            </a:r>
          </a:p>
          <a:p>
            <a:endParaRPr lang="zh-CN" altLang="en-US" dirty="0"/>
          </a:p>
          <a:p>
            <a:r>
              <a:rPr lang="zh-CN" altLang="en-US" dirty="0"/>
              <a:t>2. 获取统计信息</a:t>
            </a:r>
          </a:p>
          <a:p>
            <a:r>
              <a:rPr lang="zh-CN" altLang="en-US" dirty="0"/>
              <a:t>solver.setOption("stats", "true")</a:t>
            </a:r>
          </a:p>
          <a:p>
            <a:r>
              <a:rPr lang="zh-CN" altLang="en-US" dirty="0"/>
              <a:t>result = solver.checkSat()</a:t>
            </a:r>
          </a:p>
          <a:p>
            <a:r>
              <a:rPr lang="zh-CN" altLang="en-US" dirty="0"/>
              <a:t>if result.isSat():</a:t>
            </a:r>
          </a:p>
          <a:p>
            <a:r>
              <a:rPr lang="zh-CN" altLang="en-US" dirty="0"/>
              <a:t>    stats = solver.getStatistics()</a:t>
            </a:r>
          </a:p>
          <a:p>
            <a:r>
              <a:rPr lang="zh-CN" altLang="en-US" dirty="0"/>
              <a:t>    for key, value in stats.items():</a:t>
            </a:r>
          </a:p>
          <a:p>
            <a:r>
              <a:rPr lang="zh-CN" altLang="en-US" dirty="0"/>
              <a:t>        print(f"{key}: {value}")</a:t>
            </a:r>
          </a:p>
          <a:p>
            <a:endParaRPr lang="zh-CN" altLang="en-US" dirty="0"/>
          </a:p>
          <a:p>
            <a:r>
              <a:rPr lang="zh-CN" altLang="en-US" dirty="0"/>
              <a:t>3. 检查项结构</a:t>
            </a:r>
          </a:p>
          <a:p>
            <a:r>
              <a:rPr lang="zh-CN" altLang="en-US" dirty="0"/>
              <a:t>def print_term_structure(term, indent=0):</a:t>
            </a:r>
          </a:p>
          <a:p>
            <a:r>
              <a:rPr lang="zh-CN" altLang="en-US" dirty="0"/>
              <a:t>    prefix = "  " * indent</a:t>
            </a:r>
          </a:p>
          <a:p>
            <a:r>
              <a:rPr lang="zh-CN" altLang="en-US" dirty="0"/>
              <a:t>    print(f"{prefix}{term.getKind()}: {term}")</a:t>
            </a:r>
          </a:p>
          <a:p>
            <a:r>
              <a:rPr lang="zh-CN" altLang="en-US" dirty="0"/>
              <a:t>    for i in range(term.getNumChildren()):</a:t>
            </a:r>
          </a:p>
          <a:p>
            <a:r>
              <a:rPr lang="zh-CN" altLang="en-US" dirty="0"/>
              <a:t>        print_term_structure(term.getChild(i), indent + 1)</a:t>
            </a:r>
          </a:p>
        </p:txBody>
      </p:sp>
    </p:spTree>
    <p:extLst>
      <p:ext uri="{BB962C8B-B14F-4D97-AF65-F5344CB8AC3E}">
        <p14:creationId xmlns:p14="http://schemas.microsoft.com/office/powerpoint/2010/main" val="3385442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EA7389-21BD-4D51-3E4B-8D308590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83A72E5D-4136-9F2F-D353-B5BCF7C9C97A}"/>
              </a:ext>
            </a:extLst>
          </p:cNvPr>
          <p:cNvSpPr txBox="1"/>
          <p:nvPr/>
        </p:nvSpPr>
        <p:spPr>
          <a:xfrm>
            <a:off x="7291623" y="1407341"/>
            <a:ext cx="290496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9900" spc="300" dirty="0">
                <a:gradFill>
                  <a:gsLst>
                    <a:gs pos="0">
                      <a:srgbClr val="002060">
                        <a:alpha val="83823"/>
                      </a:srgbClr>
                    </a:gs>
                    <a:gs pos="80000">
                      <a:srgbClr val="002060">
                        <a:alpha val="0"/>
                      </a:srgbClr>
                    </a:gs>
                    <a:gs pos="57000">
                      <a:srgbClr val="002060">
                        <a:alpha val="6300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kumimoji="1" lang="zh-CN" altLang="en-US" sz="19900" spc="300" dirty="0">
              <a:gradFill>
                <a:gsLst>
                  <a:gs pos="0">
                    <a:srgbClr val="002060">
                      <a:alpha val="83823"/>
                    </a:srgbClr>
                  </a:gs>
                  <a:gs pos="80000">
                    <a:srgbClr val="002060">
                      <a:alpha val="0"/>
                    </a:srgbClr>
                  </a:gs>
                  <a:gs pos="57000">
                    <a:srgbClr val="002060">
                      <a:alpha val="6300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BBE3983-3E64-FF29-05BC-C5723F91082B}"/>
              </a:ext>
            </a:extLst>
          </p:cNvPr>
          <p:cNvSpPr txBox="1"/>
          <p:nvPr/>
        </p:nvSpPr>
        <p:spPr>
          <a:xfrm>
            <a:off x="6485312" y="3933190"/>
            <a:ext cx="4596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实际应用示例展示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1DA72C2-A43C-7F7B-7DE8-0EA188220251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094623" y="2225240"/>
            <a:ext cx="2407520" cy="240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35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05C6E-96BF-E72D-B686-13C49458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B53258-3DD1-6581-0F18-AF0CC3576E23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E92186D7-17A9-524F-A019-379D604A15EE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42DC234-9811-E450-F82F-A8898DC97A8B}"/>
              </a:ext>
            </a:extLst>
          </p:cNvPr>
          <p:cNvSpPr txBox="1"/>
          <p:nvPr/>
        </p:nvSpPr>
        <p:spPr>
          <a:xfrm>
            <a:off x="959277" y="240347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示例</a:t>
            </a:r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：布尔逻辑永真性验证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CCC284-25EB-1872-E0B5-B27476827D0A}"/>
              </a:ext>
            </a:extLst>
          </p:cNvPr>
          <p:cNvSpPr txBox="1"/>
          <p:nvPr/>
        </p:nvSpPr>
        <p:spPr>
          <a:xfrm>
            <a:off x="704850" y="1067445"/>
            <a:ext cx="609600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b="1" dirty="0">
                <a:effectLst/>
                <a:latin typeface="inherit"/>
              </a:rPr>
              <a:t>问题描述</a:t>
            </a:r>
            <a:endParaRPr lang="en-US" altLang="zh-CN" b="1" dirty="0">
              <a:effectLst/>
              <a:latin typeface="inherit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dirty="0"/>
              <a:t>验证经典逻辑定律的正确性，包括：</a:t>
            </a:r>
            <a:endParaRPr lang="en-US" altLang="zh-CN" dirty="0"/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1.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假言三段论：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-apple-system"/>
              </a:rPr>
              <a:t>a→b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) ∧ 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-apple-system"/>
              </a:rPr>
              <a:t>b→c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) → 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-apple-system"/>
              </a:rPr>
              <a:t>a→c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</a:p>
          <a:p>
            <a:pPr algn="l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2.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德摩根定律：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¬(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-apple-system"/>
              </a:rPr>
              <a:t>a∨b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) ↔ (¬a∧¬b)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B3A610-8571-744F-A7EE-9E18F28E4D8C}"/>
              </a:ext>
            </a:extLst>
          </p:cNvPr>
          <p:cNvSpPr txBox="1"/>
          <p:nvPr/>
        </p:nvSpPr>
        <p:spPr>
          <a:xfrm>
            <a:off x="70485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实现原理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B8B1D-FB31-AD5B-7917-D08C0779855B}"/>
              </a:ext>
            </a:extLst>
          </p:cNvPr>
          <p:cNvSpPr txBox="1"/>
          <p:nvPr/>
        </p:nvSpPr>
        <p:spPr>
          <a:xfrm>
            <a:off x="704850" y="38506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要证明公式F是永真式，等价于证明¬F不可满足</a:t>
            </a:r>
          </a:p>
          <a:p>
            <a:r>
              <a:rPr lang="zh-CN" altLang="en-US" dirty="0"/>
              <a:t>即：如果求解器返回UNSAT，则F是永真式</a:t>
            </a:r>
          </a:p>
        </p:txBody>
      </p:sp>
    </p:spTree>
    <p:extLst>
      <p:ext uri="{BB962C8B-B14F-4D97-AF65-F5344CB8AC3E}">
        <p14:creationId xmlns:p14="http://schemas.microsoft.com/office/powerpoint/2010/main" val="416091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9131" y="1702765"/>
            <a:ext cx="26661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hangingPunct="0"/>
            <a:r>
              <a:rPr kumimoji="1" lang="zh-CN" altLang="en-US" sz="7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目  录</a:t>
            </a:r>
          </a:p>
        </p:txBody>
      </p:sp>
      <p:sp>
        <p:nvSpPr>
          <p:cNvPr id="3" name="矩形 2"/>
          <p:cNvSpPr/>
          <p:nvPr/>
        </p:nvSpPr>
        <p:spPr>
          <a:xfrm>
            <a:off x="851138" y="3954907"/>
            <a:ext cx="27751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hangingPunct="0"/>
            <a:r>
              <a:rPr kumimoji="1" lang="en-US" altLang="zh-CN" sz="2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CONTENTS</a:t>
            </a:r>
            <a:endParaRPr kumimoji="1" lang="zh-CN" altLang="en-US" sz="28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F ShangYa (Noncommercial) Regular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245977" y="629703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7083588" y="629703"/>
            <a:ext cx="3444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cvc5</a:t>
            </a:r>
            <a:r>
              <a:rPr kumimoji="1"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求解器全面介绍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1226" y="70719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251262" y="1861443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7093015" y="1877980"/>
            <a:ext cx="3098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cvc5</a:t>
            </a:r>
            <a:r>
              <a:rPr kumimoji="1"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核心实现原理</a:t>
            </a:r>
            <a:endParaRPr kumimoji="1" lang="zh-CN" altLang="en-US" sz="2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1225" y="193475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245977" y="309702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7102442" y="3097025"/>
            <a:ext cx="438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API</a:t>
            </a:r>
            <a:r>
              <a:rPr kumimoji="1"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使用方法详解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01799" y="317574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245977" y="432876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8" name="文本框 17"/>
          <p:cNvSpPr txBox="1"/>
          <p:nvPr/>
        </p:nvSpPr>
        <p:spPr>
          <a:xfrm>
            <a:off x="7083588" y="432876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实际应用示例展示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301799" y="440625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45977" y="5560505"/>
            <a:ext cx="678208" cy="67820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2" name="文本框 21"/>
          <p:cNvSpPr txBox="1"/>
          <p:nvPr/>
        </p:nvSpPr>
        <p:spPr>
          <a:xfrm>
            <a:off x="7102442" y="5601923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技术思考与学习心得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292372" y="563799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1"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图片 25" descr="卡通人物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138" y="3266311"/>
            <a:ext cx="2685247" cy="3396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39058-B790-27D4-8D24-B6FEC8AAF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99A57C-6ABD-29BC-434B-8E605E75E4C0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5B7EA6D4-CF65-47D1-B4DB-5664660A3971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745AC-ABE1-7F01-3A0F-2A3BB0E008EF}"/>
              </a:ext>
            </a:extLst>
          </p:cNvPr>
          <p:cNvSpPr txBox="1"/>
          <p:nvPr/>
        </p:nvSpPr>
        <p:spPr>
          <a:xfrm>
            <a:off x="959277" y="240347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示例</a:t>
            </a:r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：布尔逻辑永真性验证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E94A0E-5147-0D57-D5C5-A8658C51F65C}"/>
              </a:ext>
            </a:extLst>
          </p:cNvPr>
          <p:cNvSpPr txBox="1"/>
          <p:nvPr/>
        </p:nvSpPr>
        <p:spPr>
          <a:xfrm>
            <a:off x="771525" y="1177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代码实现要点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6DD295-5B89-A0D6-05C1-60770D68F65C}"/>
              </a:ext>
            </a:extLst>
          </p:cNvPr>
          <p:cNvSpPr txBox="1"/>
          <p:nvPr/>
        </p:nvSpPr>
        <p:spPr>
          <a:xfrm>
            <a:off x="771525" y="1648242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def verify_tautology(formula):</a:t>
            </a:r>
          </a:p>
          <a:p>
            <a:r>
              <a:rPr lang="zh-CN" altLang="en-US" dirty="0"/>
              <a:t>    """验证公式是否为永真式"""</a:t>
            </a:r>
          </a:p>
          <a:p>
            <a:r>
              <a:rPr lang="zh-CN" altLang="en-US" dirty="0"/>
              <a:t>    solver = cvc5.Solver()</a:t>
            </a:r>
          </a:p>
          <a:p>
            <a:r>
              <a:rPr lang="zh-CN" altLang="en-US" dirty="0"/>
              <a:t>    </a:t>
            </a:r>
          </a:p>
          <a:p>
            <a:r>
              <a:rPr lang="zh-CN" altLang="en-US" dirty="0"/>
              <a:t>    # 构建否定式</a:t>
            </a:r>
          </a:p>
          <a:p>
            <a:r>
              <a:rPr lang="zh-CN" altLang="en-US" dirty="0"/>
              <a:t>    negation = solver.mkTerm(Kind.NOT, formula)</a:t>
            </a:r>
          </a:p>
          <a:p>
            <a:r>
              <a:rPr lang="zh-CN" altLang="en-US" dirty="0"/>
              <a:t>    </a:t>
            </a:r>
          </a:p>
          <a:p>
            <a:r>
              <a:rPr lang="zh-CN" altLang="en-US" dirty="0"/>
              <a:t>    # 尝试满足否定式</a:t>
            </a:r>
          </a:p>
          <a:p>
            <a:r>
              <a:rPr lang="zh-CN" altLang="en-US" dirty="0"/>
              <a:t>    solver.assertFormula(negation)</a:t>
            </a:r>
          </a:p>
          <a:p>
            <a:r>
              <a:rPr lang="zh-CN" altLang="en-US" dirty="0"/>
              <a:t>    result = solver.checkSat()</a:t>
            </a:r>
          </a:p>
          <a:p>
            <a:r>
              <a:rPr lang="zh-CN" altLang="en-US" dirty="0"/>
              <a:t>    </a:t>
            </a:r>
          </a:p>
          <a:p>
            <a:r>
              <a:rPr lang="zh-CN" altLang="en-US" dirty="0"/>
              <a:t>    if result.isUnsat():</a:t>
            </a:r>
          </a:p>
          <a:p>
            <a:r>
              <a:rPr lang="zh-CN" altLang="en-US" dirty="0"/>
              <a:t>        return True, "公式是永真式"</a:t>
            </a:r>
          </a:p>
          <a:p>
            <a:r>
              <a:rPr lang="zh-CN" altLang="en-US" dirty="0"/>
              <a:t>    else:</a:t>
            </a:r>
          </a:p>
          <a:p>
            <a:r>
              <a:rPr lang="zh-CN" altLang="en-US" dirty="0"/>
              <a:t>        return False, f"找到反例: {solver.getModel()}"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662951-EFD6-F573-26D8-C58436633BBF}"/>
              </a:ext>
            </a:extLst>
          </p:cNvPr>
          <p:cNvSpPr txBox="1"/>
          <p:nvPr/>
        </p:nvSpPr>
        <p:spPr>
          <a:xfrm>
            <a:off x="6715125" y="1177409"/>
            <a:ext cx="454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运行结果分析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3A9B01-5C9E-C3CB-7C66-83D692DC83C9}"/>
              </a:ext>
            </a:extLst>
          </p:cNvPr>
          <p:cNvSpPr txBox="1"/>
          <p:nvPr/>
        </p:nvSpPr>
        <p:spPr>
          <a:xfrm>
            <a:off x="6191250" y="1740575"/>
            <a:ext cx="483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假言三段论验证结果:</a:t>
            </a:r>
          </a:p>
          <a:p>
            <a:r>
              <a:rPr lang="zh-CN" altLang="en-US" dirty="0"/>
              <a:t>✓ 验证通过：假言三段论是永真式</a:t>
            </a:r>
          </a:p>
          <a:p>
            <a:r>
              <a:rPr lang="zh-CN" altLang="en-US" dirty="0"/>
              <a:t>逻辑原理：蕴含关系的传递性</a:t>
            </a:r>
          </a:p>
          <a:p>
            <a:endParaRPr lang="zh-CN" altLang="en-US" dirty="0"/>
          </a:p>
          <a:p>
            <a:r>
              <a:rPr lang="zh-CN" altLang="en-US" dirty="0"/>
              <a:t>德摩根定律验证结果:</a:t>
            </a:r>
          </a:p>
          <a:p>
            <a:r>
              <a:rPr lang="zh-CN" altLang="en-US" dirty="0"/>
              <a:t>✓ 验证通过：德摩根定律成立</a:t>
            </a:r>
          </a:p>
          <a:p>
            <a:r>
              <a:rPr lang="zh-CN" altLang="en-US" dirty="0"/>
              <a:t>逻辑原理：与或运算的对偶性</a:t>
            </a:r>
          </a:p>
        </p:txBody>
      </p:sp>
    </p:spTree>
    <p:extLst>
      <p:ext uri="{BB962C8B-B14F-4D97-AF65-F5344CB8AC3E}">
        <p14:creationId xmlns:p14="http://schemas.microsoft.com/office/powerpoint/2010/main" val="3242005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167D4-C09C-78EC-47DB-2BEE7381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576F65-4953-DD0B-A18E-9A36779BED7E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A50D4299-76CC-5BB9-DE16-2D0EBA1A9AE3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FA762F2-47E0-B5FC-EC3E-8B49CB9CA515}"/>
              </a:ext>
            </a:extLst>
          </p:cNvPr>
          <p:cNvSpPr txBox="1"/>
          <p:nvPr/>
        </p:nvSpPr>
        <p:spPr>
          <a:xfrm>
            <a:off x="959277" y="240347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示例</a:t>
            </a:r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：整数性质验证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F08B82-20C9-A3B4-31F5-BB7B345AA1FB}"/>
              </a:ext>
            </a:extLst>
          </p:cNvPr>
          <p:cNvSpPr txBox="1"/>
          <p:nvPr/>
        </p:nvSpPr>
        <p:spPr>
          <a:xfrm>
            <a:off x="800100" y="1044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问题描述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7682BF-6B2C-93A8-CC0F-BB1C2A9805B9}"/>
              </a:ext>
            </a:extLst>
          </p:cNvPr>
          <p:cNvSpPr txBox="1"/>
          <p:nvPr/>
        </p:nvSpPr>
        <p:spPr>
          <a:xfrm>
            <a:off x="800100" y="1804043"/>
            <a:ext cx="6096000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dirty="0"/>
              <a:t>验证整数运算性质，包括：</a:t>
            </a:r>
            <a:endParaRPr lang="en-US" altLang="zh-CN" dirty="0"/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1.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偶数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+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奇数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=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奇数</a:t>
            </a:r>
          </a:p>
          <a:p>
            <a:pPr algn="l" fontAlgn="base">
              <a:spcBef>
                <a:spcPts val="1200"/>
              </a:spcBef>
              <a:spcAft>
                <a:spcPts val="12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2.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寻找特定范围内的奇素数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C42559-87A5-9BB1-AD68-7055FEF9527A}"/>
              </a:ext>
            </a:extLst>
          </p:cNvPr>
          <p:cNvSpPr txBox="1"/>
          <p:nvPr/>
        </p:nvSpPr>
        <p:spPr>
          <a:xfrm>
            <a:off x="6096000" y="1054719"/>
            <a:ext cx="4019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数学建模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386D9FE-4930-DC0B-7067-F588B9143470}"/>
              </a:ext>
            </a:extLst>
          </p:cNvPr>
          <p:cNvSpPr txBox="1"/>
          <p:nvPr/>
        </p:nvSpPr>
        <p:spPr>
          <a:xfrm>
            <a:off x="6096000" y="1820811"/>
            <a:ext cx="49815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奇偶性定义</a:t>
            </a:r>
          </a:p>
          <a:p>
            <a:r>
              <a:rPr lang="zh-CN" altLang="en-US" dirty="0"/>
              <a:t>偶数: x mod 2 = 0</a:t>
            </a:r>
          </a:p>
          <a:p>
            <a:r>
              <a:rPr lang="zh-CN" altLang="en-US" dirty="0"/>
              <a:t>奇数: y mod 2 = 1</a:t>
            </a:r>
          </a:p>
          <a:p>
            <a:endParaRPr lang="zh-CN" altLang="en-US" dirty="0"/>
          </a:p>
          <a:p>
            <a:r>
              <a:rPr lang="zh-CN" altLang="en-US" dirty="0"/>
              <a:t>素数定义（简化）</a:t>
            </a:r>
          </a:p>
          <a:p>
            <a:r>
              <a:rPr lang="zh-CN" altLang="en-US" dirty="0"/>
              <a:t>素数: 大于1的自然数，只能被1和自身整除</a:t>
            </a:r>
          </a:p>
          <a:p>
            <a:r>
              <a:rPr lang="zh-CN" altLang="en-US" dirty="0"/>
              <a:t>奇素数: 素数且是奇数</a:t>
            </a:r>
          </a:p>
        </p:txBody>
      </p:sp>
    </p:spTree>
    <p:extLst>
      <p:ext uri="{BB962C8B-B14F-4D97-AF65-F5344CB8AC3E}">
        <p14:creationId xmlns:p14="http://schemas.microsoft.com/office/powerpoint/2010/main" val="4217661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167D4-C09C-78EC-47DB-2BEE7381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576F65-4953-DD0B-A18E-9A36779BED7E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A50D4299-76CC-5BB9-DE16-2D0EBA1A9AE3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FA762F2-47E0-B5FC-EC3E-8B49CB9CA515}"/>
              </a:ext>
            </a:extLst>
          </p:cNvPr>
          <p:cNvSpPr txBox="1"/>
          <p:nvPr/>
        </p:nvSpPr>
        <p:spPr>
          <a:xfrm>
            <a:off x="959277" y="240347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示例</a:t>
            </a:r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：整数性质验证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1E20F2-E6C1-D1B6-ECFB-E20A711FD332}"/>
              </a:ext>
            </a:extLst>
          </p:cNvPr>
          <p:cNvSpPr txBox="1"/>
          <p:nvPr/>
        </p:nvSpPr>
        <p:spPr>
          <a:xfrm>
            <a:off x="510925" y="10689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关键技术实现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F063CD-50B0-D137-FDD9-8CBD60110C60}"/>
              </a:ext>
            </a:extLst>
          </p:cNvPr>
          <p:cNvSpPr txBox="1"/>
          <p:nvPr/>
        </p:nvSpPr>
        <p:spPr>
          <a:xfrm>
            <a:off x="510925" y="1567279"/>
            <a:ext cx="6096000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def verify_even_plus_odd():</a:t>
            </a:r>
          </a:p>
          <a:p>
            <a:r>
              <a:rPr lang="zh-CN" altLang="en-US" sz="1400" dirty="0"/>
              <a:t>    """验证偶数+奇数=奇数"""</a:t>
            </a:r>
          </a:p>
          <a:p>
            <a:r>
              <a:rPr lang="zh-CN" altLang="en-US" sz="1400" dirty="0"/>
              <a:t>    solver = cvc5.Solver()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创建变量</a:t>
            </a:r>
          </a:p>
          <a:p>
            <a:r>
              <a:rPr lang="zh-CN" altLang="en-US" sz="1400" dirty="0"/>
              <a:t>    x = solver.mkConst(solver.getIntegerSort(), "x")</a:t>
            </a:r>
          </a:p>
          <a:p>
            <a:r>
              <a:rPr lang="zh-CN" altLang="en-US" sz="1400" dirty="0"/>
              <a:t>    y = solver.mkConst(solver.getIntegerSort(), "y")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定义奇偶性</a:t>
            </a:r>
          </a:p>
          <a:p>
            <a:r>
              <a:rPr lang="zh-CN" altLang="en-US" sz="1400" dirty="0"/>
              <a:t>    even_x = solver.mkTerm(Kind.EQUAL,</a:t>
            </a:r>
          </a:p>
          <a:p>
            <a:r>
              <a:rPr lang="zh-CN" altLang="en-US" sz="1400" dirty="0"/>
              <a:t>                          solver.mkTerm(Kind.INTS_MODULUS, x, solver.mkInteger(2)),</a:t>
            </a:r>
          </a:p>
          <a:p>
            <a:r>
              <a:rPr lang="zh-CN" altLang="en-US" sz="1400" dirty="0"/>
              <a:t>                          solver.mkInteger(0))</a:t>
            </a:r>
          </a:p>
          <a:p>
            <a:r>
              <a:rPr lang="zh-CN" altLang="en-US" sz="1400" dirty="0"/>
              <a:t>    odd_y = solver.mkTerm(Kind.EQUAL,</a:t>
            </a:r>
          </a:p>
          <a:p>
            <a:r>
              <a:rPr lang="zh-CN" altLang="en-US" sz="1400" dirty="0"/>
              <a:t>                         solver.mkTerm(Kind.INTS_MODULUS, y, solver.mkInteger(2)),</a:t>
            </a:r>
          </a:p>
          <a:p>
            <a:r>
              <a:rPr lang="zh-CN" altLang="en-US" sz="1400" dirty="0"/>
              <a:t>                         solver.mkInteger(1))</a:t>
            </a:r>
          </a:p>
          <a:p>
            <a:r>
              <a:rPr lang="zh-CN" altLang="en-US" sz="1400" dirty="0"/>
              <a:t>    odd_sum = solver.mkTerm(Kind.EQUAL,</a:t>
            </a:r>
          </a:p>
          <a:p>
            <a:r>
              <a:rPr lang="zh-CN" altLang="en-US" sz="1400" dirty="0"/>
              <a:t>                           solver.mkTerm(Kind.INTS_MODULUS,</a:t>
            </a:r>
          </a:p>
          <a:p>
            <a:r>
              <a:rPr lang="zh-CN" altLang="en-US" sz="1400" dirty="0"/>
              <a:t>                                       solver.mkTerm(Kind.ADD, x, y),</a:t>
            </a:r>
          </a:p>
          <a:p>
            <a:r>
              <a:rPr lang="zh-CN" altLang="en-US" sz="1400" dirty="0"/>
              <a:t>                                       solver.mkInteger(2)),</a:t>
            </a:r>
          </a:p>
          <a:p>
            <a:r>
              <a:rPr lang="zh-CN" altLang="en-US" sz="1400" dirty="0"/>
              <a:t>                           solver.mkInteger(1))</a:t>
            </a:r>
          </a:p>
          <a:p>
            <a:r>
              <a:rPr lang="zh-CN" altLang="en-US" dirty="0"/>
              <a:t>   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2DA0DF-9D7C-5679-CAED-D3ABE32031C5}"/>
              </a:ext>
            </a:extLst>
          </p:cNvPr>
          <p:cNvSpPr txBox="1"/>
          <p:nvPr/>
        </p:nvSpPr>
        <p:spPr>
          <a:xfrm>
            <a:off x="6410325" y="1438275"/>
            <a:ext cx="5448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1400" dirty="0"/>
              <a:t># 构建命题</a:t>
            </a:r>
          </a:p>
          <a:p>
            <a:r>
              <a:rPr lang="zh-CN" altLang="en-US" sz="1400" dirty="0"/>
              <a:t>    proposition = solver.mkTerm(Kind.IMPLIES,</a:t>
            </a:r>
          </a:p>
          <a:p>
            <a:r>
              <a:rPr lang="zh-CN" altLang="en-US" sz="1400" dirty="0"/>
              <a:t>                               solver.mkTerm(Kind.AND, even_x, odd_y),</a:t>
            </a:r>
          </a:p>
          <a:p>
            <a:r>
              <a:rPr lang="zh-CN" altLang="en-US" sz="1400" dirty="0"/>
              <a:t>                               odd_sum)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反证法验证</a:t>
            </a:r>
          </a:p>
          <a:p>
            <a:r>
              <a:rPr lang="zh-CN" altLang="en-US" sz="1400" dirty="0"/>
              <a:t>    neg_prop = solver.mkTerm(Kind.NOT, proposition)</a:t>
            </a:r>
          </a:p>
          <a:p>
            <a:r>
              <a:rPr lang="zh-CN" altLang="en-US" sz="1400" dirty="0"/>
              <a:t>    solver.assertFormula(neg_prop)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return solver.checkSat().isUnsat()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EABEB6-5D11-EB0E-A042-F7B14C0B57FC}"/>
              </a:ext>
            </a:extLst>
          </p:cNvPr>
          <p:cNvSpPr txBox="1"/>
          <p:nvPr/>
        </p:nvSpPr>
        <p:spPr>
          <a:xfrm>
            <a:off x="6606925" y="3931265"/>
            <a:ext cx="419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运行结果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61BF86-94F9-4D00-4969-96D8E0AE2A08}"/>
              </a:ext>
            </a:extLst>
          </p:cNvPr>
          <p:cNvSpPr txBox="1"/>
          <p:nvPr/>
        </p:nvSpPr>
        <p:spPr>
          <a:xfrm>
            <a:off x="6606925" y="4588728"/>
            <a:ext cx="4346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整数性质验证结果:</a:t>
            </a:r>
          </a:p>
          <a:p>
            <a:r>
              <a:rPr lang="zh-CN" altLang="en-US" dirty="0"/>
              <a:t>偶数+奇数=奇数: ✓ 验证通过</a:t>
            </a:r>
          </a:p>
          <a:p>
            <a:r>
              <a:rPr lang="zh-CN" altLang="en-US" dirty="0"/>
              <a:t>奇素数搜索: 找到11, 13, 17, 19</a:t>
            </a:r>
          </a:p>
          <a:p>
            <a:r>
              <a:rPr lang="zh-CN" altLang="en-US" dirty="0"/>
              <a:t>数学验证: 符合数论基本原理</a:t>
            </a:r>
          </a:p>
        </p:txBody>
      </p:sp>
    </p:spTree>
    <p:extLst>
      <p:ext uri="{BB962C8B-B14F-4D97-AF65-F5344CB8AC3E}">
        <p14:creationId xmlns:p14="http://schemas.microsoft.com/office/powerpoint/2010/main" val="1055157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59E81-81C1-2A87-EF0B-A9F0E973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FCDD47-C95D-99B1-9C6C-BF51410794F5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610C413-BCE9-16F3-13C9-B2F3338FC5E8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8304ED9-7CBA-6456-EEB0-B128896570C8}"/>
              </a:ext>
            </a:extLst>
          </p:cNvPr>
          <p:cNvSpPr txBox="1"/>
          <p:nvPr/>
        </p:nvSpPr>
        <p:spPr>
          <a:xfrm>
            <a:off x="959277" y="240347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示例</a:t>
            </a:r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：混合理论求解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0404FA-EC4F-58FE-A119-28EB4099007E}"/>
              </a:ext>
            </a:extLst>
          </p:cNvPr>
          <p:cNvSpPr txBox="1"/>
          <p:nvPr/>
        </p:nvSpPr>
        <p:spPr>
          <a:xfrm>
            <a:off x="466725" y="1005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>
                <a:solidFill>
                  <a:srgbClr val="000000"/>
                </a:solidFill>
                <a:effectLst/>
                <a:latin typeface="-apple-system"/>
              </a:rPr>
              <a:t>问题描述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36A7B1-6D27-458D-1EAD-413D4F035B81}"/>
              </a:ext>
            </a:extLst>
          </p:cNvPr>
          <p:cNvSpPr txBox="1"/>
          <p:nvPr/>
        </p:nvSpPr>
        <p:spPr>
          <a:xfrm>
            <a:off x="466725" y="1750007"/>
            <a:ext cx="6096000" cy="250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dirty="0"/>
              <a:t>在字符串和整数混合理论中求解约束：</a:t>
            </a:r>
            <a:endParaRPr lang="en-US" altLang="zh-CN" dirty="0"/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1.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字符串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以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"logic_"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开头</a:t>
            </a: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2.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字符串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以数字结尾</a:t>
            </a: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3.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字符串长度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满足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6≤n≤8</a:t>
            </a:r>
          </a:p>
          <a:p>
            <a:pPr algn="l" fontAlgn="base">
              <a:spcBef>
                <a:spcPts val="1200"/>
              </a:spcBef>
              <a:spcAft>
                <a:spcPts val="12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4.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是整数，表示字符串长度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1DF045-F9B3-C3B8-B039-9B64E6C3F83B}"/>
              </a:ext>
            </a:extLst>
          </p:cNvPr>
          <p:cNvSpPr txBox="1"/>
          <p:nvPr/>
        </p:nvSpPr>
        <p:spPr>
          <a:xfrm>
            <a:off x="6000750" y="1005959"/>
            <a:ext cx="4638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理论组合分析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2B0D1C-A0D3-8E88-3BD8-602141D4CA57}"/>
              </a:ext>
            </a:extLst>
          </p:cNvPr>
          <p:cNvSpPr txBox="1"/>
          <p:nvPr/>
        </p:nvSpPr>
        <p:spPr>
          <a:xfrm>
            <a:off x="6000750" y="175000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涉及理论：</a:t>
            </a:r>
          </a:p>
          <a:p>
            <a:r>
              <a:rPr lang="zh-CN" altLang="en-US" dirty="0"/>
              <a:t>- 字符串理论：前缀、后缀、长度</a:t>
            </a:r>
          </a:p>
          <a:p>
            <a:r>
              <a:rPr lang="zh-CN" altLang="en-US" dirty="0"/>
              <a:t>- 整数理论：大小比较、等式</a:t>
            </a:r>
          </a:p>
          <a:p>
            <a:r>
              <a:rPr lang="zh-CN" altLang="en-US" dirty="0"/>
              <a:t>- 理论组合：字符串长度与整数的转换</a:t>
            </a:r>
          </a:p>
        </p:txBody>
      </p:sp>
    </p:spTree>
    <p:extLst>
      <p:ext uri="{BB962C8B-B14F-4D97-AF65-F5344CB8AC3E}">
        <p14:creationId xmlns:p14="http://schemas.microsoft.com/office/powerpoint/2010/main" val="126191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A605E-7862-F481-9ECF-523119EA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1E8DB4-62D7-04EF-2DEF-7609C4635F5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ADDE074A-F1AC-C702-D935-34FC5630ECDA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3E966AE-831C-77F2-84A0-6E4128497A21}"/>
              </a:ext>
            </a:extLst>
          </p:cNvPr>
          <p:cNvSpPr txBox="1"/>
          <p:nvPr/>
        </p:nvSpPr>
        <p:spPr>
          <a:xfrm>
            <a:off x="959277" y="240347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示例</a:t>
            </a:r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：混合理论求解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30B016-DAD0-7D06-6344-B87F79FDF729}"/>
              </a:ext>
            </a:extLst>
          </p:cNvPr>
          <p:cNvSpPr txBox="1"/>
          <p:nvPr/>
        </p:nvSpPr>
        <p:spPr>
          <a:xfrm>
            <a:off x="466725" y="1005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代码实现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CB9B0C-1BD8-B3DF-510E-2F6F1AD64491}"/>
              </a:ext>
            </a:extLst>
          </p:cNvPr>
          <p:cNvSpPr txBox="1"/>
          <p:nvPr/>
        </p:nvSpPr>
        <p:spPr>
          <a:xfrm>
            <a:off x="466725" y="1479084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def solve_string_constraint():</a:t>
            </a:r>
          </a:p>
          <a:p>
            <a:r>
              <a:rPr lang="zh-CN" altLang="en-US" sz="1400" dirty="0"/>
              <a:t>    """求解字符串约束问题"""</a:t>
            </a:r>
          </a:p>
          <a:p>
            <a:r>
              <a:rPr lang="zh-CN" altLang="en-US" sz="1400" dirty="0"/>
              <a:t>    solver = cvc5.Solver()</a:t>
            </a:r>
          </a:p>
          <a:p>
            <a:r>
              <a:rPr lang="zh-CN" altLang="en-US" sz="1400" dirty="0"/>
              <a:t>    solver.setLogic("QF_SLIA")  # 字符串+线性整数算术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创建变量</a:t>
            </a:r>
          </a:p>
          <a:p>
            <a:r>
              <a:rPr lang="zh-CN" altLang="en-US" sz="1400" dirty="0"/>
              <a:t>    str_sort = solver.getStringSort()</a:t>
            </a:r>
          </a:p>
          <a:p>
            <a:r>
              <a:rPr lang="zh-CN" altLang="en-US" sz="1400" dirty="0"/>
              <a:t>    int_sort = solver.getIntegerSort()</a:t>
            </a:r>
          </a:p>
          <a:p>
            <a:r>
              <a:rPr lang="zh-CN" altLang="en-US" sz="1400" dirty="0"/>
              <a:t>    s = solver.mkConst(str_sort, "s")</a:t>
            </a:r>
          </a:p>
          <a:p>
            <a:r>
              <a:rPr lang="zh-CN" altLang="en-US" sz="1400" dirty="0"/>
              <a:t>    n = solver.mkConst(int_sort, "n")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构建约束</a:t>
            </a:r>
          </a:p>
          <a:p>
            <a:r>
              <a:rPr lang="zh-CN" altLang="en-US" sz="1400" dirty="0"/>
              <a:t>    constraints = []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1. 长度关系</a:t>
            </a:r>
          </a:p>
          <a:p>
            <a:r>
              <a:rPr lang="zh-CN" altLang="en-US" sz="1400" dirty="0"/>
              <a:t>    constraints.append(solver.mkTerm(Kind.EQUAL, n,</a:t>
            </a:r>
          </a:p>
          <a:p>
            <a:r>
              <a:rPr lang="zh-CN" altLang="en-US" sz="1400" dirty="0"/>
              <a:t>                                    solver.mkTerm(Kind.STRING_LENGTH, s)))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2. 长度范围</a:t>
            </a:r>
          </a:p>
          <a:p>
            <a:r>
              <a:rPr lang="zh-CN" altLang="en-US" sz="1400" dirty="0"/>
              <a:t>    constraints.append(solver.mkTerm(Kind.GEQ, n, solver.mkInteger(6)))</a:t>
            </a:r>
          </a:p>
          <a:p>
            <a:r>
              <a:rPr lang="zh-CN" altLang="en-US" sz="1400" dirty="0"/>
              <a:t>    constraints.append(solver.mkTerm(Kind.LEQ, n, solver.mkInteger(8)))</a:t>
            </a:r>
          </a:p>
          <a:p>
            <a:r>
              <a:rPr lang="zh-CN" altLang="en-US" sz="1400" dirty="0"/>
              <a:t>  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F0B8E5-A9EC-9D6E-5090-06BB3C953E51}"/>
              </a:ext>
            </a:extLst>
          </p:cNvPr>
          <p:cNvSpPr txBox="1"/>
          <p:nvPr/>
        </p:nvSpPr>
        <p:spPr>
          <a:xfrm>
            <a:off x="6272213" y="436228"/>
            <a:ext cx="554604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 # 3. 前缀约束</a:t>
            </a:r>
          </a:p>
          <a:p>
            <a:r>
              <a:rPr lang="zh-CN" altLang="en-US" sz="1400" dirty="0"/>
              <a:t>    constraints.append(solver.mkTerm(Kind.STRING_PREFIX,</a:t>
            </a:r>
          </a:p>
          <a:p>
            <a:r>
              <a:rPr lang="zh-CN" altLang="en-US" sz="1400" dirty="0"/>
              <a:t>                                    solver.mkString("logic_"), s))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4. 后缀约束（以数字结尾）</a:t>
            </a:r>
          </a:p>
          <a:p>
            <a:r>
              <a:rPr lang="zh-CN" altLang="en-US" sz="1400" dirty="0"/>
              <a:t>    digit_constraints = []</a:t>
            </a:r>
          </a:p>
          <a:p>
            <a:r>
              <a:rPr lang="zh-CN" altLang="en-US" sz="1400" dirty="0"/>
              <a:t>    for digit in range(10):</a:t>
            </a:r>
          </a:p>
          <a:p>
            <a:r>
              <a:rPr lang="zh-CN" altLang="en-US" sz="1400" dirty="0"/>
              <a:t>        digit_constraints.append(</a:t>
            </a:r>
          </a:p>
          <a:p>
            <a:r>
              <a:rPr lang="zh-CN" altLang="en-US" sz="1400" dirty="0"/>
              <a:t>            solver.mkTerm(Kind.STRING_SUFFIX,</a:t>
            </a:r>
          </a:p>
          <a:p>
            <a:r>
              <a:rPr lang="zh-CN" altLang="en-US" sz="1400" dirty="0"/>
              <a:t>                         solver.mkString(str(digit)), s))</a:t>
            </a:r>
          </a:p>
          <a:p>
            <a:r>
              <a:rPr lang="zh-CN" altLang="en-US" sz="1400" dirty="0"/>
              <a:t>    constraints.append(solver.mkTerm(Kind.OR, *digit_constraints))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求解</a:t>
            </a:r>
          </a:p>
          <a:p>
            <a:r>
              <a:rPr lang="zh-CN" altLang="en-US" sz="1400" dirty="0"/>
              <a:t>    for constraint in constraints:</a:t>
            </a:r>
          </a:p>
          <a:p>
            <a:r>
              <a:rPr lang="zh-CN" altLang="en-US" sz="1400" dirty="0"/>
              <a:t>        solver.assertFormula(constraint)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result = solver.checkSat()</a:t>
            </a:r>
          </a:p>
          <a:p>
            <a:r>
              <a:rPr lang="zh-CN" altLang="en-US" sz="1400" dirty="0"/>
              <a:t>    if result.isSat():</a:t>
            </a:r>
          </a:p>
          <a:p>
            <a:r>
              <a:rPr lang="zh-CN" altLang="en-US" sz="1400" dirty="0"/>
              <a:t>        return solver.getValue(s), solver.getValue(n)</a:t>
            </a:r>
          </a:p>
          <a:p>
            <a:r>
              <a:rPr lang="zh-CN" altLang="en-US" sz="1400" dirty="0"/>
              <a:t>    return None, None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A13470-EC54-29D8-F2A4-27489F217A12}"/>
              </a:ext>
            </a:extLst>
          </p:cNvPr>
          <p:cNvSpPr txBox="1"/>
          <p:nvPr/>
        </p:nvSpPr>
        <p:spPr>
          <a:xfrm>
            <a:off x="6424613" y="4806999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运行结果分析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F72FAE-9CBA-6A41-9F4C-50FC2ECD97E4}"/>
              </a:ext>
            </a:extLst>
          </p:cNvPr>
          <p:cNvSpPr txBox="1"/>
          <p:nvPr/>
        </p:nvSpPr>
        <p:spPr>
          <a:xfrm>
            <a:off x="6438901" y="5176331"/>
            <a:ext cx="5286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混合理论求解结果:</a:t>
            </a:r>
          </a:p>
          <a:p>
            <a:r>
              <a:rPr lang="zh-CN" altLang="en-US" sz="1600" dirty="0"/>
              <a:t>找到解: s="logic_0", n=7</a:t>
            </a:r>
          </a:p>
          <a:p>
            <a:r>
              <a:rPr lang="zh-CN" altLang="en-US" sz="1600" dirty="0"/>
              <a:t>理论分析: 满足所有约束条件</a:t>
            </a:r>
          </a:p>
          <a:p>
            <a:r>
              <a:rPr lang="zh-CN" altLang="en-US" sz="1600" dirty="0"/>
              <a:t>组合求解: 字符串理论和整数理论协同工作</a:t>
            </a:r>
          </a:p>
        </p:txBody>
      </p:sp>
    </p:spTree>
    <p:extLst>
      <p:ext uri="{BB962C8B-B14F-4D97-AF65-F5344CB8AC3E}">
        <p14:creationId xmlns:p14="http://schemas.microsoft.com/office/powerpoint/2010/main" val="113808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CEC06-FF16-EBE5-0080-1D90D779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A2E1D0-993F-9D47-0121-53136CF22BD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85DE5E4D-FA0F-FF95-C8C1-60E05327F859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5BF1263-F38B-D236-44A1-FB0ACDC9232F}"/>
              </a:ext>
            </a:extLst>
          </p:cNvPr>
          <p:cNvSpPr txBox="1"/>
          <p:nvPr/>
        </p:nvSpPr>
        <p:spPr>
          <a:xfrm>
            <a:off x="959277" y="240347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示例</a:t>
            </a:r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：布尔电路验证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D0AEAA-495D-5DD1-768A-D23ADC903CA5}"/>
              </a:ext>
            </a:extLst>
          </p:cNvPr>
          <p:cNvSpPr txBox="1"/>
          <p:nvPr/>
        </p:nvSpPr>
        <p:spPr>
          <a:xfrm>
            <a:off x="637595" y="8366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问题描述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8EA8D1-140E-494A-9FED-60140D522790}"/>
              </a:ext>
            </a:extLst>
          </p:cNvPr>
          <p:cNvSpPr txBox="1"/>
          <p:nvPr/>
        </p:nvSpPr>
        <p:spPr>
          <a:xfrm>
            <a:off x="637595" y="1375575"/>
            <a:ext cx="6096000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dirty="0"/>
              <a:t>验证半加器电路的正确性：</a:t>
            </a:r>
            <a:endParaRPr lang="en-US" altLang="zh-CN" dirty="0"/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•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输入：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a, 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（布尔值）</a:t>
            </a:r>
          </a:p>
          <a:p>
            <a:pPr algn="l" fontAlgn="base">
              <a:spcBef>
                <a:spcPts val="1200"/>
              </a:spcBef>
              <a:spcAft>
                <a:spcPts val="12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•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输出：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sum = a ⊕ 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（异或）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, carry = a ∧ 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（与）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7397CD-20CA-0D3E-76F4-AABD33E38152}"/>
              </a:ext>
            </a:extLst>
          </p:cNvPr>
          <p:cNvSpPr txBox="1"/>
          <p:nvPr/>
        </p:nvSpPr>
        <p:spPr>
          <a:xfrm>
            <a:off x="637595" y="2993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电路逻辑验证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0832A8-8A72-46CF-E0B7-4AD42DBC67A3}"/>
              </a:ext>
            </a:extLst>
          </p:cNvPr>
          <p:cNvSpPr txBox="1"/>
          <p:nvPr/>
        </p:nvSpPr>
        <p:spPr>
          <a:xfrm>
            <a:off x="637595" y="3626963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def verify_half_adder():</a:t>
            </a:r>
          </a:p>
          <a:p>
            <a:r>
              <a:rPr lang="zh-CN" altLang="en-US" sz="1400" dirty="0"/>
              <a:t>    """验证半加器电路"""</a:t>
            </a:r>
          </a:p>
          <a:p>
            <a:r>
              <a:rPr lang="zh-CN" altLang="en-US" sz="1400" dirty="0"/>
              <a:t>    solver = cvc5.Solver()</a:t>
            </a:r>
          </a:p>
          <a:p>
            <a:r>
              <a:rPr lang="zh-CN" altLang="en-US" sz="1400" dirty="0"/>
              <a:t>    bool_sort = solver.getBooleanSort()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创建输入输出变量</a:t>
            </a:r>
          </a:p>
          <a:p>
            <a:r>
              <a:rPr lang="zh-CN" altLang="en-US" sz="1400" dirty="0"/>
              <a:t>    a = solver.mkConst(bool_sort, "a")</a:t>
            </a:r>
          </a:p>
          <a:p>
            <a:r>
              <a:rPr lang="zh-CN" altLang="en-US" sz="1400" dirty="0"/>
              <a:t>    b = solver.mkConst(bool_sort, "b")</a:t>
            </a:r>
          </a:p>
          <a:p>
            <a:r>
              <a:rPr lang="zh-CN" altLang="en-US" sz="1400" dirty="0"/>
              <a:t>    sum_out = solver.mkConst(bool_sort, "sum")</a:t>
            </a:r>
          </a:p>
          <a:p>
            <a:r>
              <a:rPr lang="zh-CN" altLang="en-US" sz="1400" dirty="0"/>
              <a:t>    carry_out = solver.mkConst(bool_sort, "carry")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1764A3-B5B7-86D9-0746-8DC69CFA93D0}"/>
              </a:ext>
            </a:extLst>
          </p:cNvPr>
          <p:cNvSpPr txBox="1"/>
          <p:nvPr/>
        </p:nvSpPr>
        <p:spPr>
          <a:xfrm>
            <a:off x="5722259" y="718985"/>
            <a:ext cx="6096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 </a:t>
            </a:r>
          </a:p>
          <a:p>
            <a:r>
              <a:rPr lang="zh-CN" altLang="en-US" sz="1400" dirty="0"/>
              <a:t>    # 定义正确逻辑</a:t>
            </a:r>
          </a:p>
          <a:p>
            <a:r>
              <a:rPr lang="zh-CN" altLang="en-US" sz="1400" dirty="0"/>
              <a:t>    xor_ab = solver.mkTerm(Kind.OR,</a:t>
            </a:r>
          </a:p>
          <a:p>
            <a:r>
              <a:rPr lang="zh-CN" altLang="en-US" sz="1400" dirty="0"/>
              <a:t>                          solver.mkTerm(Kind.AND, a, solver.mkTerm(Kind.NOT, b)),</a:t>
            </a:r>
          </a:p>
          <a:p>
            <a:r>
              <a:rPr lang="zh-CN" altLang="en-US" sz="1400" dirty="0"/>
              <a:t>                          solver.mkTerm(Kind.AND, solver.mkTerm(Kind.NOT, a), b))</a:t>
            </a:r>
          </a:p>
          <a:p>
            <a:r>
              <a:rPr lang="zh-CN" altLang="en-US" sz="1400" dirty="0"/>
              <a:t>    and_ab = solver.mkTerm(Kind.AND, a, b)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电路逻辑</a:t>
            </a:r>
          </a:p>
          <a:p>
            <a:r>
              <a:rPr lang="zh-CN" altLang="en-US" sz="1400" dirty="0"/>
              <a:t>    sum_logic = solver.mkTerm(Kind.EQUAL, sum_out, xor_ab)</a:t>
            </a:r>
          </a:p>
          <a:p>
            <a:r>
              <a:rPr lang="zh-CN" altLang="en-US" sz="1400" dirty="0"/>
              <a:t>    carry_logic = solver.mkTerm(Kind.EQUAL, carry_out, and_ab)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# 验证是否存在错误</a:t>
            </a:r>
          </a:p>
          <a:p>
            <a:r>
              <a:rPr lang="zh-CN" altLang="en-US" sz="1400" dirty="0"/>
              <a:t>    error_condition = solver.mkTerm(Kind.OR,</a:t>
            </a:r>
          </a:p>
          <a:p>
            <a:r>
              <a:rPr lang="zh-CN" altLang="en-US" sz="1400" dirty="0"/>
              <a:t>                                   solver.mkTerm(Kind.NOT, sum_logic),</a:t>
            </a:r>
          </a:p>
          <a:p>
            <a:r>
              <a:rPr lang="zh-CN" altLang="en-US" sz="1400" dirty="0"/>
              <a:t>                                   solver.mkTerm(Kind.NOT, carry_logic))</a:t>
            </a:r>
          </a:p>
          <a:p>
            <a:r>
              <a:rPr lang="zh-CN" altLang="en-US" sz="1400" dirty="0"/>
              <a:t>    solver.assertFormula(error_condition)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result = solver.checkSat()</a:t>
            </a:r>
          </a:p>
          <a:p>
            <a:r>
              <a:rPr lang="zh-CN" altLang="en-US" sz="1400" dirty="0"/>
              <a:t>    return result.isUnsat()  # 无错误则返回True</a:t>
            </a:r>
          </a:p>
        </p:txBody>
      </p:sp>
    </p:spTree>
    <p:extLst>
      <p:ext uri="{BB962C8B-B14F-4D97-AF65-F5344CB8AC3E}">
        <p14:creationId xmlns:p14="http://schemas.microsoft.com/office/powerpoint/2010/main" val="1464833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98F26-8584-F1DE-5AA5-8A482E38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9A9A4EA-AD56-D4B0-F43F-2C25DA1705F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DEBBE78-EB51-C7D7-0E8A-2B197A41BF06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1ACA6D8-3B1F-A0EA-A67F-1A7201824FD8}"/>
              </a:ext>
            </a:extLst>
          </p:cNvPr>
          <p:cNvSpPr txBox="1"/>
          <p:nvPr/>
        </p:nvSpPr>
        <p:spPr>
          <a:xfrm>
            <a:off x="959277" y="240347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示例</a:t>
            </a:r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：布尔电路验证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E1E855-E020-E940-F0C3-2438766B2167}"/>
              </a:ext>
            </a:extLst>
          </p:cNvPr>
          <p:cNvSpPr txBox="1"/>
          <p:nvPr/>
        </p:nvSpPr>
        <p:spPr>
          <a:xfrm>
            <a:off x="901450" y="11202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真值表验证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26FFEA8-545F-A28F-A1FF-4B13AB48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144308"/>
              </p:ext>
            </p:extLst>
          </p:nvPr>
        </p:nvGraphicFramePr>
        <p:xfrm>
          <a:off x="901450" y="2334995"/>
          <a:ext cx="10515600" cy="218801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0537275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2364355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073513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6591804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2658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1">
                          <a:effectLst/>
                        </a:rPr>
                        <a:t>sum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1">
                          <a:effectLst/>
                        </a:rPr>
                        <a:t>carry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b="1">
                          <a:effectLst/>
                        </a:rPr>
                        <a:t>验证结果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44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>
                          <a:effectLst/>
                        </a:rPr>
                        <a:t>✓ 正确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737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>
                          <a:effectLst/>
                        </a:rPr>
                        <a:t>✓ 正确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288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>
                          <a:effectLst/>
                        </a:rPr>
                        <a:t>✓ 正确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12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0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>
                          <a:effectLst/>
                        </a:rPr>
                        <a:t>1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✓ 正确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09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330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59277" y="240347"/>
            <a:ext cx="344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示例</a:t>
            </a:r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：程序正确性验证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619363-CDEA-D7B1-3AFE-038BF99AA019}"/>
              </a:ext>
            </a:extLst>
          </p:cNvPr>
          <p:cNvSpPr txBox="1"/>
          <p:nvPr/>
        </p:nvSpPr>
        <p:spPr>
          <a:xfrm>
            <a:off x="959277" y="1034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问题描述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21EC38-2BA3-1D63-1A7F-93E091D3CBAF}"/>
              </a:ext>
            </a:extLst>
          </p:cNvPr>
          <p:cNvSpPr txBox="1"/>
          <p:nvPr/>
        </p:nvSpPr>
        <p:spPr>
          <a:xfrm>
            <a:off x="901450" y="1650405"/>
            <a:ext cx="6096000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dirty="0"/>
              <a:t>使用霍尔逻辑验证简单程序：</a:t>
            </a:r>
            <a:endParaRPr lang="en-US" altLang="zh-CN" dirty="0"/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•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程序：输入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x≥0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，执行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x = x + 5</a:t>
            </a:r>
          </a:p>
          <a:p>
            <a:pPr algn="l" fontAlgn="base">
              <a:spcBef>
                <a:spcPts val="1200"/>
              </a:spcBef>
              <a:spcAft>
                <a:spcPts val="12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•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验证：输出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x≥5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（后置条件）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BC5116-5F62-F146-BCF1-E0C562FA6718}"/>
              </a:ext>
            </a:extLst>
          </p:cNvPr>
          <p:cNvSpPr txBox="1"/>
          <p:nvPr/>
        </p:nvSpPr>
        <p:spPr>
          <a:xfrm>
            <a:off x="959277" y="3310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霍尔逻辑形式化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B1BAD7-9148-B9BB-E479-3963AF8D6D52}"/>
              </a:ext>
            </a:extLst>
          </p:cNvPr>
          <p:cNvSpPr txBox="1"/>
          <p:nvPr/>
        </p:nvSpPr>
        <p:spPr>
          <a:xfrm>
            <a:off x="901450" y="40005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霍尔三元组: {P} S {Q}</a:t>
            </a:r>
          </a:p>
          <a:p>
            <a:r>
              <a:rPr lang="zh-CN" altLang="en-US" dirty="0"/>
              <a:t>P: 前置条件 (x ≥ 0)</a:t>
            </a:r>
          </a:p>
          <a:p>
            <a:r>
              <a:rPr lang="zh-CN" altLang="en-US" dirty="0"/>
              <a:t>S: 程序语句 (x = x + 5)</a:t>
            </a:r>
          </a:p>
          <a:p>
            <a:r>
              <a:rPr lang="zh-CN" altLang="en-US" dirty="0"/>
              <a:t>Q: 后置条件 (x ≥ 5)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2E823-94F1-27F4-8617-4E1730639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4709C4-77CA-BC19-20DB-E519E6A4CE35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B5616F09-49EF-F0A8-5AC1-DD78D6C07382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6586B77-0B13-8AE8-83B0-71C902A78E04}"/>
              </a:ext>
            </a:extLst>
          </p:cNvPr>
          <p:cNvSpPr txBox="1"/>
          <p:nvPr/>
        </p:nvSpPr>
        <p:spPr>
          <a:xfrm>
            <a:off x="959277" y="240347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示例</a:t>
            </a:r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：程序正确性验证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3F09A6-533B-AD2D-6B77-814D218E7E47}"/>
              </a:ext>
            </a:extLst>
          </p:cNvPr>
          <p:cNvSpPr txBox="1"/>
          <p:nvPr/>
        </p:nvSpPr>
        <p:spPr>
          <a:xfrm>
            <a:off x="523875" y="885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验证实现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A05AD0-772D-EDA3-D21C-43187FC13F2D}"/>
              </a:ext>
            </a:extLst>
          </p:cNvPr>
          <p:cNvSpPr txBox="1"/>
          <p:nvPr/>
        </p:nvSpPr>
        <p:spPr>
          <a:xfrm>
            <a:off x="373741" y="1473029"/>
            <a:ext cx="609600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def verify_program():</a:t>
            </a:r>
          </a:p>
          <a:p>
            <a:r>
              <a:rPr lang="zh-CN" altLang="en-US" sz="1600" dirty="0"/>
              <a:t>    """验证程序正确性"""</a:t>
            </a:r>
          </a:p>
          <a:p>
            <a:r>
              <a:rPr lang="zh-CN" altLang="en-US" sz="1600" dirty="0"/>
              <a:t>    solver = cvc5.Solver()</a:t>
            </a:r>
          </a:p>
          <a:p>
            <a:r>
              <a:rPr lang="zh-CN" altLang="en-US" sz="1600" dirty="0"/>
              <a:t>    int_sort = solver.getIntegerSort()</a:t>
            </a:r>
          </a:p>
          <a:p>
            <a:r>
              <a:rPr lang="zh-CN" altLang="en-US" sz="1600" dirty="0"/>
              <a:t>    </a:t>
            </a:r>
          </a:p>
          <a:p>
            <a:r>
              <a:rPr lang="zh-CN" altLang="en-US" sz="1600" dirty="0"/>
              <a:t>    # 创建变量</a:t>
            </a:r>
          </a:p>
          <a:p>
            <a:r>
              <a:rPr lang="zh-CN" altLang="en-US" sz="1600" dirty="0"/>
              <a:t>    x_pre = solver.mkConst(int_sort, "x_pre")</a:t>
            </a:r>
          </a:p>
          <a:p>
            <a:r>
              <a:rPr lang="zh-CN" altLang="en-US" sz="1600" dirty="0"/>
              <a:t>    x_post = solver.mkConst(int_sort, "x_post")</a:t>
            </a:r>
            <a:endParaRPr lang="en-US" altLang="zh-CN" sz="1600" dirty="0"/>
          </a:p>
          <a:p>
            <a:r>
              <a:rPr lang="zh-CN" altLang="en-US" sz="1600" dirty="0"/>
              <a:t> # 霍尔逻辑公式</a:t>
            </a:r>
          </a:p>
          <a:p>
            <a:r>
              <a:rPr lang="zh-CN" altLang="en-US" sz="1600" dirty="0"/>
              <a:t>    pre_condition = solver.mkTerm(Kind.GEQ, x_pre, solver.mkInteger(0))</a:t>
            </a:r>
          </a:p>
          <a:p>
            <a:r>
              <a:rPr lang="zh-CN" altLang="en-US" sz="1600" dirty="0"/>
              <a:t>    program_logic = solver.mkTerm(Kind.EQUAL, x_post,</a:t>
            </a:r>
          </a:p>
          <a:p>
            <a:r>
              <a:rPr lang="zh-CN" altLang="en-US" sz="1600" dirty="0"/>
              <a:t>                                 solver.mkTerm(Kind.ADD, x_pre, solver.mkInteger(5)))</a:t>
            </a:r>
          </a:p>
          <a:p>
            <a:r>
              <a:rPr lang="zh-CN" altLang="en-US" sz="1600" dirty="0"/>
              <a:t>    post_condition = solver.mkTerm(Kind.GEQ, x_post, solver.mkInteger(5))</a:t>
            </a:r>
          </a:p>
          <a:p>
            <a:endParaRPr lang="zh-CN" altLang="en-US" sz="1600" dirty="0"/>
          </a:p>
          <a:p>
            <a:r>
              <a:rPr lang="zh-CN" altLang="en-US" sz="1600" dirty="0"/>
              <a:t>   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C8848E-1D43-1315-D48D-963B64035E35}"/>
              </a:ext>
            </a:extLst>
          </p:cNvPr>
          <p:cNvSpPr txBox="1"/>
          <p:nvPr/>
        </p:nvSpPr>
        <p:spPr>
          <a:xfrm>
            <a:off x="5458405" y="917645"/>
            <a:ext cx="6096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    </a:t>
            </a:r>
          </a:p>
          <a:p>
            <a:r>
              <a:rPr lang="zh-CN" altLang="en-US" sz="1600" dirty="0"/>
              <a:t>    # 验证条件</a:t>
            </a:r>
          </a:p>
          <a:p>
            <a:r>
              <a:rPr lang="zh-CN" altLang="en-US" sz="1600" dirty="0"/>
              <a:t>    verification_condition = solver.mkTerm(Kind.IMPLIES,</a:t>
            </a:r>
          </a:p>
          <a:p>
            <a:r>
              <a:rPr lang="zh-CN" altLang="en-US" sz="1600" dirty="0"/>
              <a:t>                                          solver.mkTerm(Kind.AND, pre_condition, program_logic),</a:t>
            </a:r>
          </a:p>
          <a:p>
            <a:r>
              <a:rPr lang="zh-CN" altLang="en-US" sz="1600" dirty="0"/>
              <a:t>                                          post_condition)</a:t>
            </a:r>
          </a:p>
          <a:p>
            <a:r>
              <a:rPr lang="zh-CN" altLang="en-US" sz="1600" dirty="0"/>
              <a:t>    </a:t>
            </a:r>
          </a:p>
          <a:p>
            <a:r>
              <a:rPr lang="zh-CN" altLang="en-US" sz="1600" dirty="0"/>
              <a:t>    # 反证法验证</a:t>
            </a:r>
          </a:p>
          <a:p>
            <a:r>
              <a:rPr lang="zh-CN" altLang="en-US" sz="1600" dirty="0"/>
              <a:t>    neg_vc = solver.mkTerm(Kind.NOT, verification_condition)</a:t>
            </a:r>
          </a:p>
          <a:p>
            <a:r>
              <a:rPr lang="zh-CN" altLang="en-US" sz="1600" dirty="0"/>
              <a:t>    solver.assertFormula(neg_vc)</a:t>
            </a:r>
          </a:p>
          <a:p>
            <a:r>
              <a:rPr lang="zh-CN" altLang="en-US" sz="1600" dirty="0"/>
              <a:t>    </a:t>
            </a:r>
          </a:p>
          <a:p>
            <a:r>
              <a:rPr lang="zh-CN" altLang="en-US" sz="1600" dirty="0"/>
              <a:t>    return solver.checkSat().isUnsat()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A5DF796-4A4E-5202-171B-CC158D7D45C4}"/>
              </a:ext>
            </a:extLst>
          </p:cNvPr>
          <p:cNvSpPr txBox="1"/>
          <p:nvPr/>
        </p:nvSpPr>
        <p:spPr>
          <a:xfrm>
            <a:off x="5722259" y="4130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数学证明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BDADB30-4BB9-084D-EE48-057F0CFCD6BB}"/>
              </a:ext>
            </a:extLst>
          </p:cNvPr>
          <p:cNvSpPr txBox="1"/>
          <p:nvPr/>
        </p:nvSpPr>
        <p:spPr>
          <a:xfrm>
            <a:off x="5722259" y="455514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前置条件: x_pre ≥ 0</a:t>
            </a:r>
          </a:p>
          <a:p>
            <a:r>
              <a:rPr lang="zh-CN" altLang="en-US" dirty="0"/>
              <a:t>程序逻辑: x_post = x_pre + 5</a:t>
            </a:r>
          </a:p>
          <a:p>
            <a:r>
              <a:rPr lang="zh-CN" altLang="en-US" dirty="0"/>
              <a:t>推导: x_post = x_pre + 5 ≥ 0 + 5 = 5</a:t>
            </a:r>
          </a:p>
          <a:p>
            <a:r>
              <a:rPr lang="zh-CN" altLang="en-US" dirty="0"/>
              <a:t>结论: x_post ≥ 5</a:t>
            </a:r>
          </a:p>
          <a:p>
            <a:r>
              <a:rPr lang="zh-CN" altLang="en-US" dirty="0"/>
              <a:t>验证结果: 程序逻辑正确</a:t>
            </a:r>
          </a:p>
        </p:txBody>
      </p:sp>
    </p:spTree>
    <p:extLst>
      <p:ext uri="{BB962C8B-B14F-4D97-AF65-F5344CB8AC3E}">
        <p14:creationId xmlns:p14="http://schemas.microsoft.com/office/powerpoint/2010/main" val="2850570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E2CE9-20F2-C6F8-B020-75B5475F7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0FFE0A82-989E-BA80-AE3C-75661CD802DA}"/>
              </a:ext>
            </a:extLst>
          </p:cNvPr>
          <p:cNvSpPr txBox="1"/>
          <p:nvPr/>
        </p:nvSpPr>
        <p:spPr>
          <a:xfrm>
            <a:off x="7291623" y="1407341"/>
            <a:ext cx="299953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9900" spc="300" dirty="0">
                <a:gradFill>
                  <a:gsLst>
                    <a:gs pos="0">
                      <a:srgbClr val="002060">
                        <a:alpha val="83823"/>
                      </a:srgbClr>
                    </a:gs>
                    <a:gs pos="80000">
                      <a:srgbClr val="002060">
                        <a:alpha val="0"/>
                      </a:srgbClr>
                    </a:gs>
                    <a:gs pos="57000">
                      <a:srgbClr val="002060">
                        <a:alpha val="6300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kumimoji="1" lang="zh-CN" altLang="en-US" sz="19900" spc="300" dirty="0">
              <a:gradFill>
                <a:gsLst>
                  <a:gs pos="0">
                    <a:srgbClr val="002060">
                      <a:alpha val="83823"/>
                    </a:srgbClr>
                  </a:gs>
                  <a:gs pos="80000">
                    <a:srgbClr val="002060">
                      <a:alpha val="0"/>
                    </a:srgbClr>
                  </a:gs>
                  <a:gs pos="57000">
                    <a:srgbClr val="002060">
                      <a:alpha val="6300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566CC9-61A7-6A1A-5574-A09E6BFD3C61}"/>
              </a:ext>
            </a:extLst>
          </p:cNvPr>
          <p:cNvSpPr txBox="1"/>
          <p:nvPr/>
        </p:nvSpPr>
        <p:spPr>
          <a:xfrm>
            <a:off x="6170322" y="3924874"/>
            <a:ext cx="5147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技术思考与学习心得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80F08CA-B43C-0111-A996-10D25702903C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094623" y="2225240"/>
            <a:ext cx="2407520" cy="240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7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291623" y="1407341"/>
            <a:ext cx="260199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9900" spc="300" dirty="0">
                <a:gradFill>
                  <a:gsLst>
                    <a:gs pos="0">
                      <a:srgbClr val="002060">
                        <a:alpha val="83823"/>
                      </a:srgbClr>
                    </a:gs>
                    <a:gs pos="80000">
                      <a:srgbClr val="002060">
                        <a:alpha val="0"/>
                      </a:srgbClr>
                    </a:gs>
                    <a:gs pos="57000">
                      <a:srgbClr val="002060">
                        <a:alpha val="6300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kumimoji="1" lang="zh-CN" altLang="en-US" sz="19900" spc="300" dirty="0">
              <a:gradFill>
                <a:gsLst>
                  <a:gs pos="0">
                    <a:srgbClr val="002060">
                      <a:alpha val="83823"/>
                    </a:srgbClr>
                  </a:gs>
                  <a:gs pos="80000">
                    <a:srgbClr val="002060">
                      <a:alpha val="0"/>
                    </a:srgbClr>
                  </a:gs>
                  <a:gs pos="57000">
                    <a:srgbClr val="002060">
                      <a:alpha val="6300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24421" y="3941567"/>
            <a:ext cx="5336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cvc5</a:t>
            </a:r>
            <a:r>
              <a:rPr kumimoji="1"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求解器全面介绍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094623" y="2225240"/>
            <a:ext cx="2407520" cy="2407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69EDA-3813-B6D0-DA4A-6EF806EE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62C63C3-E299-1968-46B4-6C523A533A26}"/>
              </a:ext>
            </a:extLst>
          </p:cNvPr>
          <p:cNvSpPr txBox="1"/>
          <p:nvPr/>
        </p:nvSpPr>
        <p:spPr>
          <a:xfrm>
            <a:off x="2476499" y="2045464"/>
            <a:ext cx="75533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cvc5</a:t>
            </a:r>
            <a:r>
              <a:rPr lang="zh-CN" altLang="en-US" dirty="0"/>
              <a:t>的深入学习和实践，我认识到形式化验证在保证系统正确性方面的独特价值。</a:t>
            </a:r>
            <a:r>
              <a:rPr lang="en-US" altLang="zh-CN" dirty="0"/>
              <a:t>cvc5</a:t>
            </a:r>
            <a:r>
              <a:rPr lang="zh-CN" altLang="en-US" dirty="0"/>
              <a:t>不仅是一个工具，更是连接数理逻辑理论与工程实践的桥梁，让我对自动推理、约束求解等概念有了从理论到实践的系统性理解。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整个学习过程锻炼了我的问题建模、系统调试能力。从最初的工具使用到深入理解其原理，再到创新性应用，我不仅掌握了</a:t>
            </a:r>
            <a:r>
              <a:rPr lang="en-US" altLang="zh-CN" dirty="0"/>
              <a:t>cvc5</a:t>
            </a:r>
            <a:r>
              <a:rPr lang="zh-CN" altLang="en-US" dirty="0"/>
              <a:t>的技术细节，更培养了形式化思维和严谨的工程素养，为未来的学术研究和工程实践奠定了坚实基础。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596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40689" y="2787960"/>
            <a:ext cx="745588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 hangingPunct="0"/>
            <a:r>
              <a:rPr kumimoji="1" lang="zh-CN" altLang="en-US" sz="6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 Heavy" panose="02020400000000000000" pitchFamily="18" charset="-128"/>
                <a:ea typeface="Source Han Serif SC Heavy" panose="02020400000000000000" pitchFamily="18" charset="-128"/>
                <a:cs typeface="Arial" panose="020B0604020202020204" pitchFamily="34" charset="0"/>
              </a:rPr>
              <a:t>感谢各位老师的指导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415152" y="356082"/>
            <a:ext cx="2785248" cy="535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59277" y="240347"/>
            <a:ext cx="2499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cvc5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的发展历程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6C49BE-540E-60E5-7FD3-1F192E84C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277938"/>
            <a:ext cx="9096374" cy="265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C56483-5794-0079-43CD-C48B91532758}"/>
              </a:ext>
            </a:extLst>
          </p:cNvPr>
          <p:cNvSpPr txBox="1"/>
          <p:nvPr/>
        </p:nvSpPr>
        <p:spPr>
          <a:xfrm>
            <a:off x="2086951" y="4053880"/>
            <a:ext cx="609600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zh-CN" altLang="en-US" b="1" dirty="0">
                <a:solidFill>
                  <a:srgbClr val="FF0000"/>
                </a:solidFill>
                <a:effectLst/>
                <a:latin typeface="inherit"/>
              </a:rPr>
              <a:t>版本演进特点</a:t>
            </a:r>
            <a:endParaRPr lang="en-US" altLang="zh-CN" b="1" dirty="0">
              <a:solidFill>
                <a:srgbClr val="FF0000"/>
              </a:solidFill>
              <a:effectLst/>
              <a:latin typeface="inherit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inherit"/>
              </a:rPr>
              <a:t>cvc4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时期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：奠定基础的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SMT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求解器</a:t>
            </a:r>
          </a:p>
          <a:p>
            <a:pPr algn="l" fontAlgn="base">
              <a:spcBef>
                <a:spcPts val="12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inherit"/>
              </a:rPr>
              <a:t>cvc5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重构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：现代化架构，性能显著提升</a:t>
            </a:r>
          </a:p>
          <a:p>
            <a:pPr algn="l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持续优化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：不断加入新理论和优化算法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37C8E-6232-FD9A-9B8B-A46D92D98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B8023D-9762-406B-0F25-D95E495DC7C0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B2AEC736-9734-81DA-3A25-D9A7F63DCDC1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13C476C-4BEB-02B9-5809-286CC84918B9}"/>
              </a:ext>
            </a:extLst>
          </p:cNvPr>
          <p:cNvSpPr txBox="1"/>
          <p:nvPr/>
        </p:nvSpPr>
        <p:spPr>
          <a:xfrm>
            <a:off x="959277" y="240347"/>
            <a:ext cx="2383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的基本定位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CFD3C9-B65A-9A09-A066-17AFC91E8897}"/>
              </a:ext>
            </a:extLst>
          </p:cNvPr>
          <p:cNvSpPr txBox="1"/>
          <p:nvPr/>
        </p:nvSpPr>
        <p:spPr>
          <a:xfrm>
            <a:off x="901450" y="10960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在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-apple-system"/>
              </a:rPr>
              <a:t>SMT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求解器生态系统中的位置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1974FF-9993-BED5-4A27-D37E03C721B1}"/>
              </a:ext>
            </a:extLst>
          </p:cNvPr>
          <p:cNvSpPr txBox="1"/>
          <p:nvPr/>
        </p:nvSpPr>
        <p:spPr>
          <a:xfrm>
            <a:off x="959277" y="1838150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自动定理证明工具家族</a:t>
            </a:r>
          </a:p>
          <a:p>
            <a:r>
              <a:rPr lang="zh-CN" altLang="en-US" dirty="0"/>
              <a:t>├── 交互式证明器</a:t>
            </a:r>
          </a:p>
          <a:p>
            <a:r>
              <a:rPr lang="zh-CN" altLang="en-US" dirty="0"/>
              <a:t>│   ├── Coq</a:t>
            </a:r>
          </a:p>
          <a:p>
            <a:r>
              <a:rPr lang="zh-CN" altLang="en-US" dirty="0"/>
              <a:t>│   ├── Isabelle</a:t>
            </a:r>
          </a:p>
          <a:p>
            <a:r>
              <a:rPr lang="zh-CN" altLang="en-US" dirty="0"/>
              <a:t>│   └── HOL</a:t>
            </a:r>
          </a:p>
          <a:p>
            <a:r>
              <a:rPr lang="zh-CN" altLang="en-US" dirty="0"/>
              <a:t>├── SMT求解器</a:t>
            </a:r>
          </a:p>
          <a:p>
            <a:r>
              <a:rPr lang="zh-CN" altLang="en-US" dirty="0"/>
              <a:t>│   ├── Z3 (微软, 2008)</a:t>
            </a:r>
          </a:p>
          <a:p>
            <a:r>
              <a:rPr lang="zh-CN" altLang="en-US" dirty="0"/>
              <a:t>│   ├── CVC4 (2011)</a:t>
            </a:r>
          </a:p>
          <a:p>
            <a:r>
              <a:rPr lang="zh-CN" altLang="en-US" dirty="0"/>
              <a:t>│   ├── </a:t>
            </a:r>
            <a:r>
              <a:rPr lang="zh-CN" altLang="en-US" dirty="0">
                <a:solidFill>
                  <a:srgbClr val="FF0000"/>
                </a:solidFill>
              </a:rPr>
              <a:t>cvc5 </a:t>
            </a:r>
            <a:r>
              <a:rPr lang="zh-CN" altLang="en-US" dirty="0"/>
              <a:t>(2021) </a:t>
            </a:r>
          </a:p>
          <a:p>
            <a:r>
              <a:rPr lang="zh-CN" altLang="en-US" dirty="0"/>
              <a:t>│   └── MathSAT</a:t>
            </a:r>
          </a:p>
          <a:p>
            <a:r>
              <a:rPr lang="zh-CN" altLang="en-US" dirty="0"/>
              <a:t>└── 模型检测器</a:t>
            </a:r>
          </a:p>
          <a:p>
            <a:r>
              <a:rPr lang="zh-CN" altLang="en-US" dirty="0"/>
              <a:t>    ├── SPIN</a:t>
            </a:r>
          </a:p>
          <a:p>
            <a:r>
              <a:rPr lang="zh-CN" altLang="en-US" dirty="0"/>
              <a:t>    ├── NuSMV</a:t>
            </a:r>
          </a:p>
          <a:p>
            <a:r>
              <a:rPr lang="zh-CN" altLang="en-US" dirty="0"/>
              <a:t>    └── TLA+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A499F1-FB8E-596E-FE21-F0EEA9EBF8A8}"/>
              </a:ext>
            </a:extLst>
          </p:cNvPr>
          <p:cNvSpPr txBox="1"/>
          <p:nvPr/>
        </p:nvSpPr>
        <p:spPr>
          <a:xfrm>
            <a:off x="5336748" y="1101614"/>
            <a:ext cx="609600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1" dirty="0">
                <a:solidFill>
                  <a:srgbClr val="FF0000"/>
                </a:solidFill>
                <a:effectLst/>
                <a:latin typeface="inherit"/>
              </a:rPr>
              <a:t>cvc5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inherit"/>
              </a:rPr>
              <a:t>的设计理念</a:t>
            </a:r>
            <a:endParaRPr lang="en-US" altLang="zh-CN" b="1" dirty="0">
              <a:solidFill>
                <a:srgbClr val="FF0000"/>
              </a:solidFill>
              <a:effectLst/>
              <a:latin typeface="inherit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endParaRPr lang="en-US" altLang="zh-CN" b="1" dirty="0">
              <a:solidFill>
                <a:srgbClr val="FF0000"/>
              </a:solidFill>
              <a:effectLst/>
              <a:latin typeface="inherit"/>
            </a:endParaRP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var(--hy-font-family)"/>
              </a:rPr>
              <a:t>1.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高性能求解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：优化的算法和数据结构</a:t>
            </a: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var(--hy-font-family)"/>
              </a:rPr>
              <a:t>2.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理论完备性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：支持多种逻辑理论</a:t>
            </a: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var(--hy-font-family)"/>
              </a:rPr>
              <a:t>3.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标准兼容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：完全支持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SMT-LIB 2.6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标准</a:t>
            </a:r>
          </a:p>
          <a:p>
            <a:pPr algn="l" fontAlgn="base">
              <a:spcBef>
                <a:spcPts val="1200"/>
              </a:spcBef>
              <a:spcAft>
                <a:spcPts val="75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ar(--hy-font-family)"/>
              </a:rPr>
              <a:t>4.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易用友好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：多语言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API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和详细文档</a:t>
            </a:r>
          </a:p>
          <a:p>
            <a:pPr algn="l" fontAlgn="base">
              <a:spcBef>
                <a:spcPts val="1200"/>
              </a:spcBef>
              <a:spcAft>
                <a:spcPts val="1200"/>
              </a:spcAft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var(--hy-font-family)"/>
              </a:rPr>
              <a:t>5.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开放扩展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：模块化架构便于功能扩展</a:t>
            </a:r>
          </a:p>
        </p:txBody>
      </p:sp>
    </p:spTree>
    <p:extLst>
      <p:ext uri="{BB962C8B-B14F-4D97-AF65-F5344CB8AC3E}">
        <p14:creationId xmlns:p14="http://schemas.microsoft.com/office/powerpoint/2010/main" val="4274769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32FE5-0B13-20E8-AAC0-045AB7D6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79097B-909C-AD89-F844-5469C9917CF6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2A658DD8-4954-9631-E2A2-0614CE87F316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41D98BA-3E21-FFDB-82F0-1FD24AD27D15}"/>
              </a:ext>
            </a:extLst>
          </p:cNvPr>
          <p:cNvSpPr txBox="1"/>
          <p:nvPr/>
        </p:nvSpPr>
        <p:spPr>
          <a:xfrm>
            <a:off x="959277" y="24034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技术特性概览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FEA949-6A63-D6A3-ED45-CED368C32FAD}"/>
              </a:ext>
            </a:extLst>
          </p:cNvPr>
          <p:cNvSpPr txBox="1"/>
          <p:nvPr/>
        </p:nvSpPr>
        <p:spPr>
          <a:xfrm>
            <a:off x="901450" y="8257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支持的理论体系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33B33F-8B93-39B6-EBD5-A0BB8E2E19C2}"/>
              </a:ext>
            </a:extLst>
          </p:cNvPr>
          <p:cNvSpPr txBox="1"/>
          <p:nvPr/>
        </p:nvSpPr>
        <p:spPr>
          <a:xfrm>
            <a:off x="959277" y="1576204"/>
            <a:ext cx="6096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理论支持矩阵</a:t>
            </a:r>
          </a:p>
          <a:p>
            <a:r>
              <a:rPr lang="zh-CN" altLang="en-US" sz="1400" dirty="0"/>
              <a:t>├── 基础算术理论</a:t>
            </a:r>
          </a:p>
          <a:p>
            <a:r>
              <a:rPr lang="zh-CN" altLang="en-US" sz="1400" dirty="0"/>
              <a:t>│   ├── 线性整数算术 (LIA)</a:t>
            </a:r>
          </a:p>
          <a:p>
            <a:r>
              <a:rPr lang="zh-CN" altLang="en-US" sz="1400" dirty="0"/>
              <a:t>│   ├── 非线性整数算术 (NIA)</a:t>
            </a:r>
          </a:p>
          <a:p>
            <a:r>
              <a:rPr lang="zh-CN" altLang="en-US" sz="1400" dirty="0"/>
              <a:t>│   ├── 线性实数算术 (LRA)</a:t>
            </a:r>
          </a:p>
          <a:p>
            <a:r>
              <a:rPr lang="zh-CN" altLang="en-US" sz="1400" dirty="0"/>
              <a:t>│   └── 非线性实数算术 (NRA)</a:t>
            </a:r>
          </a:p>
          <a:p>
            <a:r>
              <a:rPr lang="zh-CN" altLang="en-US" sz="1400" dirty="0"/>
              <a:t>├── 数据结构理论</a:t>
            </a:r>
          </a:p>
          <a:p>
            <a:r>
              <a:rPr lang="zh-CN" altLang="en-US" sz="1400" dirty="0"/>
              <a:t>│   ├── 位向量 (BV)</a:t>
            </a:r>
          </a:p>
          <a:p>
            <a:r>
              <a:rPr lang="zh-CN" altLang="en-US" sz="1400" dirty="0"/>
              <a:t>│   ├── 数组 (ARRAY)</a:t>
            </a:r>
          </a:p>
          <a:p>
            <a:r>
              <a:rPr lang="zh-CN" altLang="en-US" sz="1400" dirty="0"/>
              <a:t>│   ├── 字符串 (STRING)</a:t>
            </a:r>
          </a:p>
          <a:p>
            <a:r>
              <a:rPr lang="zh-CN" altLang="en-US" sz="1400" dirty="0"/>
              <a:t>│   └── 集合 (SET)</a:t>
            </a:r>
          </a:p>
          <a:p>
            <a:r>
              <a:rPr lang="zh-CN" altLang="en-US" sz="1400" dirty="0"/>
              <a:t>├── 高级理论</a:t>
            </a:r>
          </a:p>
          <a:p>
            <a:r>
              <a:rPr lang="zh-CN" altLang="en-US" sz="1400" dirty="0"/>
              <a:t>│   ├── 浮点数 (FP)</a:t>
            </a:r>
          </a:p>
          <a:p>
            <a:r>
              <a:rPr lang="zh-CN" altLang="en-US" sz="1400" dirty="0"/>
              <a:t>│   ├── 代数数据类型 (DT)</a:t>
            </a:r>
          </a:p>
          <a:p>
            <a:r>
              <a:rPr lang="zh-CN" altLang="en-US" sz="1400" dirty="0"/>
              <a:t>│   └── 未解释函数 (UF)</a:t>
            </a:r>
          </a:p>
          <a:p>
            <a:r>
              <a:rPr lang="zh-CN" altLang="en-US" sz="1400" dirty="0"/>
              <a:t>└── 逻辑组合</a:t>
            </a:r>
          </a:p>
          <a:p>
            <a:r>
              <a:rPr lang="zh-CN" altLang="en-US" sz="1400" dirty="0"/>
              <a:t>      ├── 多理论组合</a:t>
            </a:r>
          </a:p>
          <a:p>
            <a:r>
              <a:rPr lang="zh-CN" altLang="en-US" sz="1400" dirty="0"/>
              <a:t>      ├── 量化推理</a:t>
            </a:r>
          </a:p>
          <a:p>
            <a:r>
              <a:rPr lang="zh-CN" altLang="en-US" sz="1400" dirty="0"/>
              <a:t>      └── 归纳推理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3B4FA5-A4D6-1EDC-6472-A946CD520207}"/>
              </a:ext>
            </a:extLst>
          </p:cNvPr>
          <p:cNvSpPr txBox="1"/>
          <p:nvPr/>
        </p:nvSpPr>
        <p:spPr>
          <a:xfrm>
            <a:off x="6457950" y="593709"/>
            <a:ext cx="46101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cvc5架构层次</a:t>
            </a:r>
          </a:p>
          <a:p>
            <a:r>
              <a:rPr lang="zh-CN" altLang="en-US" sz="1200" dirty="0"/>
              <a:t>应用层</a:t>
            </a:r>
          </a:p>
          <a:p>
            <a:r>
              <a:rPr lang="zh-CN" altLang="en-US" sz="1200" dirty="0"/>
              <a:t>    ↓</a:t>
            </a:r>
          </a:p>
          <a:p>
            <a:r>
              <a:rPr lang="zh-CN" altLang="en-US" sz="1200" dirty="0"/>
              <a:t>API接口层 (Python/Java/C++/SMT-LIB)</a:t>
            </a:r>
          </a:p>
          <a:p>
            <a:r>
              <a:rPr lang="zh-CN" altLang="en-US" sz="1200" dirty="0"/>
              <a:t>    ↓</a:t>
            </a:r>
          </a:p>
          <a:p>
            <a:r>
              <a:rPr lang="zh-CN" altLang="en-US" sz="1200" dirty="0"/>
              <a:t>    ┌─────────────┐</a:t>
            </a:r>
          </a:p>
          <a:p>
            <a:r>
              <a:rPr lang="zh-CN" altLang="en-US" sz="1200" dirty="0"/>
              <a:t>    │ 前端处理层                             │</a:t>
            </a:r>
          </a:p>
          <a:p>
            <a:r>
              <a:rPr lang="zh-CN" altLang="en-US" sz="1200" dirty="0"/>
              <a:t>    │ 语法解析                                 │</a:t>
            </a:r>
          </a:p>
          <a:p>
            <a:r>
              <a:rPr lang="zh-CN" altLang="en-US" sz="1200" dirty="0"/>
              <a:t>    │ 类型检查                                 │</a:t>
            </a:r>
          </a:p>
          <a:p>
            <a:r>
              <a:rPr lang="zh-CN" altLang="en-US" sz="1200" dirty="0"/>
              <a:t>    │ 预处理                                     │</a:t>
            </a:r>
          </a:p>
          <a:p>
            <a:r>
              <a:rPr lang="zh-CN" altLang="en-US" sz="1200" dirty="0"/>
              <a:t>    └─────────────┘</a:t>
            </a:r>
          </a:p>
          <a:p>
            <a:r>
              <a:rPr lang="zh-CN" altLang="en-US" sz="1200" dirty="0"/>
              <a:t>    ↓</a:t>
            </a:r>
          </a:p>
          <a:p>
            <a:r>
              <a:rPr lang="zh-CN" altLang="en-US" sz="1200" dirty="0"/>
              <a:t>    ┌─────────────┐</a:t>
            </a:r>
          </a:p>
          <a:p>
            <a:r>
              <a:rPr lang="zh-CN" altLang="en-US" sz="1200" dirty="0"/>
              <a:t>    │ 核心求解引擎                         │</a:t>
            </a:r>
          </a:p>
          <a:p>
            <a:r>
              <a:rPr lang="zh-CN" altLang="en-US" sz="1200" dirty="0"/>
              <a:t>    │ DPLL(T)循环                            │ </a:t>
            </a:r>
          </a:p>
          <a:p>
            <a:r>
              <a:rPr lang="zh-CN" altLang="en-US" sz="1200" dirty="0"/>
              <a:t>    │ 冲突分析                                 │</a:t>
            </a:r>
          </a:p>
          <a:p>
            <a:r>
              <a:rPr lang="zh-CN" altLang="en-US" sz="1200" dirty="0"/>
              <a:t>    │ 决策启发                                 │</a:t>
            </a:r>
          </a:p>
          <a:p>
            <a:r>
              <a:rPr lang="zh-CN" altLang="en-US" sz="1200" dirty="0"/>
              <a:t>    └─────────────┘</a:t>
            </a:r>
          </a:p>
          <a:p>
            <a:r>
              <a:rPr lang="zh-CN" altLang="en-US" sz="1200" dirty="0"/>
              <a:t>    ↓</a:t>
            </a:r>
          </a:p>
          <a:p>
            <a:r>
              <a:rPr lang="zh-CN" altLang="en-US" sz="1200" dirty="0"/>
              <a:t>    ┌─────────────┐</a:t>
            </a:r>
          </a:p>
          <a:p>
            <a:r>
              <a:rPr lang="zh-CN" altLang="en-US" sz="1200" dirty="0"/>
              <a:t>    │ 理论求解器层                         │</a:t>
            </a:r>
          </a:p>
          <a:p>
            <a:r>
              <a:rPr lang="zh-CN" altLang="en-US" sz="1200" dirty="0"/>
              <a:t>    │ 算术求解器                             │</a:t>
            </a:r>
          </a:p>
          <a:p>
            <a:r>
              <a:rPr lang="zh-CN" altLang="en-US" sz="1200" dirty="0"/>
              <a:t>    │ 数组求解器                             │</a:t>
            </a:r>
          </a:p>
          <a:p>
            <a:r>
              <a:rPr lang="zh-CN" altLang="en-US" sz="1200" dirty="0"/>
              <a:t>    │ 字符串求解器                         │</a:t>
            </a:r>
          </a:p>
          <a:p>
            <a:r>
              <a:rPr lang="zh-CN" altLang="en-US" sz="1200" dirty="0"/>
              <a:t>    └─────────────┘</a:t>
            </a:r>
          </a:p>
          <a:p>
            <a:r>
              <a:rPr lang="zh-CN" altLang="en-US" sz="1200" dirty="0"/>
              <a:t>    ↓</a:t>
            </a:r>
          </a:p>
          <a:p>
            <a:r>
              <a:rPr lang="zh-CN" altLang="en-US" sz="1200" dirty="0"/>
              <a:t>    ┌─────────────┐</a:t>
            </a:r>
          </a:p>
          <a:p>
            <a:r>
              <a:rPr lang="zh-CN" altLang="en-US" sz="1200" dirty="0"/>
              <a:t>    │ 输出层                                    │</a:t>
            </a:r>
          </a:p>
          <a:p>
            <a:r>
              <a:rPr lang="zh-CN" altLang="en-US" sz="1200" dirty="0"/>
              <a:t>    │ 模型生成                                │</a:t>
            </a:r>
          </a:p>
          <a:p>
            <a:r>
              <a:rPr lang="zh-CN" altLang="en-US" sz="1200" dirty="0"/>
              <a:t>    │ 证明生成                                │</a:t>
            </a:r>
          </a:p>
          <a:p>
            <a:r>
              <a:rPr lang="zh-CN" altLang="en-US" sz="1200" dirty="0"/>
              <a:t>    │ 统计输出                                │</a:t>
            </a:r>
          </a:p>
          <a:p>
            <a:r>
              <a:rPr lang="zh-CN" altLang="en-US" sz="1200" dirty="0"/>
              <a:t>    └─────────────┘</a:t>
            </a:r>
          </a:p>
        </p:txBody>
      </p:sp>
    </p:spTree>
    <p:extLst>
      <p:ext uri="{BB962C8B-B14F-4D97-AF65-F5344CB8AC3E}">
        <p14:creationId xmlns:p14="http://schemas.microsoft.com/office/powerpoint/2010/main" val="149894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63E06-57DB-FC9A-DFAB-90942DBDA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F002FE87-40D8-DFE4-010B-C2FF9CB838E2}"/>
              </a:ext>
            </a:extLst>
          </p:cNvPr>
          <p:cNvSpPr txBox="1"/>
          <p:nvPr/>
        </p:nvSpPr>
        <p:spPr>
          <a:xfrm>
            <a:off x="7291623" y="1407341"/>
            <a:ext cx="291137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9900" spc="300" dirty="0">
                <a:gradFill>
                  <a:gsLst>
                    <a:gs pos="0">
                      <a:srgbClr val="002060">
                        <a:alpha val="83823"/>
                      </a:srgbClr>
                    </a:gs>
                    <a:gs pos="80000">
                      <a:srgbClr val="002060">
                        <a:alpha val="0"/>
                      </a:srgbClr>
                    </a:gs>
                    <a:gs pos="57000">
                      <a:srgbClr val="002060">
                        <a:alpha val="6300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kumimoji="1" lang="zh-CN" altLang="en-US" sz="19900" spc="300" dirty="0">
              <a:gradFill>
                <a:gsLst>
                  <a:gs pos="0">
                    <a:srgbClr val="002060">
                      <a:alpha val="83823"/>
                    </a:srgbClr>
                  </a:gs>
                  <a:gs pos="80000">
                    <a:srgbClr val="002060">
                      <a:alpha val="0"/>
                    </a:srgbClr>
                  </a:gs>
                  <a:gs pos="57000">
                    <a:srgbClr val="002060">
                      <a:alpha val="6300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E25945-54B4-6308-9CEC-D6D9114E5926}"/>
              </a:ext>
            </a:extLst>
          </p:cNvPr>
          <p:cNvSpPr txBox="1"/>
          <p:nvPr/>
        </p:nvSpPr>
        <p:spPr>
          <a:xfrm>
            <a:off x="6259449" y="3923091"/>
            <a:ext cx="4975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cvc5</a:t>
            </a:r>
            <a:r>
              <a:rPr kumimoji="1"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核心实现原理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1AFA95D-E937-D331-08EB-FD986C829ED6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094623" y="2225240"/>
            <a:ext cx="2407520" cy="240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6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B7CA3-30D7-0C15-3119-05F66E73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F2CCEC-05D8-F60A-6478-3A550DEB3604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1A4F7A9E-EBE0-8C28-E353-1955E1832125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9B33111-6725-1334-0522-8437563F3A14}"/>
              </a:ext>
            </a:extLst>
          </p:cNvPr>
          <p:cNvSpPr txBox="1"/>
          <p:nvPr/>
        </p:nvSpPr>
        <p:spPr>
          <a:xfrm>
            <a:off x="959277" y="240347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SMT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求解基础概念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613564-0932-C5C6-B7C8-8959F1737CA0}"/>
              </a:ext>
            </a:extLst>
          </p:cNvPr>
          <p:cNvSpPr txBox="1"/>
          <p:nvPr/>
        </p:nvSpPr>
        <p:spPr>
          <a:xfrm>
            <a:off x="901450" y="938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FF0000"/>
                </a:solidFill>
                <a:effectLst/>
                <a:latin typeface="-apple-system"/>
              </a:rPr>
              <a:t>SMT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问题定义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BCCDAD-EF87-8CE1-D500-B10F01B9C795}"/>
              </a:ext>
            </a:extLst>
          </p:cNvPr>
          <p:cNvSpPr txBox="1"/>
          <p:nvPr/>
        </p:nvSpPr>
        <p:spPr>
          <a:xfrm>
            <a:off x="901450" y="1420741"/>
            <a:ext cx="6096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SMT = SAT + Theories</a:t>
            </a:r>
          </a:p>
          <a:p>
            <a:r>
              <a:rPr lang="zh-CN" altLang="en-US" sz="1600" dirty="0"/>
              <a:t>    ↓</a:t>
            </a:r>
          </a:p>
          <a:p>
            <a:r>
              <a:rPr lang="zh-CN" altLang="en-US" sz="1600" dirty="0"/>
              <a:t>可满足性模理论</a:t>
            </a:r>
          </a:p>
          <a:p>
            <a:r>
              <a:rPr lang="zh-CN" altLang="en-US" sz="1600" dirty="0"/>
              <a:t>    ↓</a:t>
            </a:r>
          </a:p>
          <a:p>
            <a:r>
              <a:rPr lang="zh-CN" altLang="en-US" sz="1600" dirty="0"/>
              <a:t>在特定理论背景下检查一阶逻辑公式的可满足性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F734115-8C9D-D007-14D2-5F1230BDE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87277"/>
              </p:ext>
            </p:extLst>
          </p:nvPr>
        </p:nvGraphicFramePr>
        <p:xfrm>
          <a:off x="959277" y="3555263"/>
          <a:ext cx="10515600" cy="2076972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3987110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9427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97367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特性维度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传统</a:t>
                      </a:r>
                      <a:r>
                        <a:rPr lang="en-US" sz="1200" b="1">
                          <a:effectLst/>
                        </a:rPr>
                        <a:t>SAT</a:t>
                      </a:r>
                      <a:r>
                        <a:rPr lang="zh-CN" altLang="en-US" sz="1200" b="1">
                          <a:effectLst/>
                        </a:rPr>
                        <a:t>求解器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>
                          <a:effectLst/>
                        </a:rPr>
                        <a:t>SMT</a:t>
                      </a:r>
                      <a:r>
                        <a:rPr lang="zh-CN" altLang="en-US" sz="1200" b="1">
                          <a:effectLst/>
                        </a:rPr>
                        <a:t>求解器 </a:t>
                      </a:r>
                      <a:r>
                        <a:rPr lang="en-US" altLang="zh-CN" sz="1200" b="1">
                          <a:effectLst/>
                        </a:rPr>
                        <a:t>(</a:t>
                      </a:r>
                      <a:r>
                        <a:rPr lang="en-US" sz="1200" b="1">
                          <a:effectLst/>
                        </a:rPr>
                        <a:t>cvc5)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416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输入公式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命题逻辑公式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一阶逻辑公式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16322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27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变量类型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布尔变量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多种类型变量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712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理论支持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无理论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多种理论支持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344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表达能力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有限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强大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292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应用场景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硬件验证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200" dirty="0">
                          <a:effectLst/>
                        </a:rPr>
                        <a:t>软件</a:t>
                      </a:r>
                      <a:r>
                        <a:rPr lang="en-US" altLang="zh-CN" sz="1200" dirty="0">
                          <a:effectLst/>
                        </a:rPr>
                        <a:t>/</a:t>
                      </a:r>
                      <a:r>
                        <a:rPr lang="zh-CN" altLang="en-US" sz="1200" dirty="0">
                          <a:effectLst/>
                        </a:rPr>
                        <a:t>硬件验证</a:t>
                      </a:r>
                    </a:p>
                  </a:txBody>
                  <a:tcPr marR="97970" marT="81641" marB="81641" anchor="ctr">
                    <a:lnL>
                      <a:noFill/>
                    </a:lnL>
                    <a:lnR>
                      <a:noFill/>
                    </a:lnR>
                    <a:lnT w="8161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951190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9392AAB-1ECE-50B7-B5A6-C1C9F1AE0AEC}"/>
              </a:ext>
            </a:extLst>
          </p:cNvPr>
          <p:cNvSpPr txBox="1"/>
          <p:nvPr/>
        </p:nvSpPr>
        <p:spPr>
          <a:xfrm>
            <a:off x="901450" y="29638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与传统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-apple-system"/>
              </a:rPr>
              <a:t>SAT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求解器的区别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774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D189F-A32F-799C-E656-923F95C1B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C88857-D470-49F2-480B-2637935FF55A}"/>
              </a:ext>
            </a:extLst>
          </p:cNvPr>
          <p:cNvSpPr txBox="1"/>
          <p:nvPr/>
        </p:nvSpPr>
        <p:spPr>
          <a:xfrm>
            <a:off x="373741" y="2053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686EFCA0-0AE3-194C-764A-132E45E00B78}"/>
              </a:ext>
            </a:extLst>
          </p:cNvPr>
          <p:cNvCxnSpPr/>
          <p:nvPr/>
        </p:nvCxnSpPr>
        <p:spPr>
          <a:xfrm>
            <a:off x="901450" y="278749"/>
            <a:ext cx="0" cy="3149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6A38674-4435-E6CB-F25D-F8CA4B317D04}"/>
              </a:ext>
            </a:extLst>
          </p:cNvPr>
          <p:cNvSpPr txBox="1"/>
          <p:nvPr/>
        </p:nvSpPr>
        <p:spPr>
          <a:xfrm>
            <a:off x="959277" y="240347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DPLL(T)</a:t>
            </a:r>
            <a:r>
              <a:rPr kumimoji="1"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算法详解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EA6ADD-0546-5C91-7E73-2CFF3D9EC430}"/>
              </a:ext>
            </a:extLst>
          </p:cNvPr>
          <p:cNvSpPr txBox="1"/>
          <p:nvPr/>
        </p:nvSpPr>
        <p:spPr>
          <a:xfrm>
            <a:off x="959277" y="956786"/>
            <a:ext cx="185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-apple-system"/>
              </a:rPr>
              <a:t>算法基本流程</a:t>
            </a:r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B558AD-567F-D482-E722-0CBEA1B88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48" y="667061"/>
            <a:ext cx="2762295" cy="580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40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3750</Words>
  <Application>Microsoft Office PowerPoint</Application>
  <PresentationFormat>宽屏</PresentationFormat>
  <Paragraphs>577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-apple-system</vt:lpstr>
      <vt:lpstr>inherit</vt:lpstr>
      <vt:lpstr>Source Han Serif SC Heavy</vt:lpstr>
      <vt:lpstr>var(--hy-font-family)</vt:lpstr>
      <vt:lpstr>等线</vt:lpstr>
      <vt:lpstr>微软雅黑</vt:lpstr>
      <vt:lpstr>Arial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一珘 陈</cp:lastModifiedBy>
  <cp:revision>17</cp:revision>
  <dcterms:created xsi:type="dcterms:W3CDTF">2022-04-14T15:34:00Z</dcterms:created>
  <dcterms:modified xsi:type="dcterms:W3CDTF">2025-12-15T10:53:15Z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1A7C561EF2774B35B0D9A34F8F480A10_12</vt:lpwstr>
  </property>
  <property fmtid="{D5CDD505-2E9C-101B-9397-08002B2CF9AE}" pid="3" name="KSOProductBuildVer">
    <vt:lpwstr>2052-12.1.0.21541</vt:lpwstr>
  </property>
</Properties>
</file>